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303" r:id="rId4"/>
    <p:sldId id="296" r:id="rId5"/>
    <p:sldId id="298" r:id="rId6"/>
    <p:sldId id="258" r:id="rId7"/>
    <p:sldId id="259" r:id="rId8"/>
    <p:sldId id="262" r:id="rId9"/>
    <p:sldId id="263" r:id="rId10"/>
    <p:sldId id="304" r:id="rId11"/>
    <p:sldId id="305" r:id="rId12"/>
    <p:sldId id="307" r:id="rId13"/>
    <p:sldId id="260" r:id="rId14"/>
    <p:sldId id="264" r:id="rId15"/>
    <p:sldId id="265" r:id="rId16"/>
    <p:sldId id="267" r:id="rId17"/>
    <p:sldId id="266" r:id="rId18"/>
    <p:sldId id="268" r:id="rId19"/>
    <p:sldId id="299" r:id="rId20"/>
    <p:sldId id="300" r:id="rId21"/>
    <p:sldId id="301" r:id="rId22"/>
    <p:sldId id="271" r:id="rId23"/>
    <p:sldId id="269" r:id="rId24"/>
    <p:sldId id="270" r:id="rId25"/>
    <p:sldId id="273" r:id="rId26"/>
    <p:sldId id="272" r:id="rId27"/>
    <p:sldId id="274" r:id="rId28"/>
    <p:sldId id="275" r:id="rId29"/>
    <p:sldId id="276" r:id="rId30"/>
    <p:sldId id="277" r:id="rId31"/>
    <p:sldId id="278" r:id="rId32"/>
    <p:sldId id="290" r:id="rId33"/>
    <p:sldId id="291" r:id="rId34"/>
    <p:sldId id="279" r:id="rId35"/>
    <p:sldId id="280" r:id="rId36"/>
    <p:sldId id="281" r:id="rId37"/>
    <p:sldId id="282" r:id="rId38"/>
    <p:sldId id="285" r:id="rId39"/>
    <p:sldId id="283" r:id="rId40"/>
    <p:sldId id="284" r:id="rId41"/>
    <p:sldId id="286" r:id="rId42"/>
    <p:sldId id="288" r:id="rId43"/>
    <p:sldId id="292" r:id="rId44"/>
    <p:sldId id="302" r:id="rId45"/>
    <p:sldId id="293" r:id="rId46"/>
    <p:sldId id="294" r:id="rId47"/>
  </p:sldIdLst>
  <p:sldSz cx="9144000" cy="6858000" type="screen4x3"/>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C"/>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916A44E-5516-4CE6-A8D6-1AE6C6056F19}" type="datetimeFigureOut">
              <a:rPr lang="es-EC" smtClean="0"/>
              <a:pPr/>
              <a:t>24/05/2020</a:t>
            </a:fld>
            <a:endParaRPr lang="es-EC"/>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C"/>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C"/>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40E895-89D5-4A16-9BEF-2A8F04B27FC9}" type="slidenum">
              <a:rPr lang="es-EC" smtClean="0"/>
              <a:pPr/>
              <a:t>‹Nº›</a:t>
            </a:fld>
            <a:endParaRPr lang="es-EC"/>
          </a:p>
        </p:txBody>
      </p:sp>
    </p:spTree>
    <p:extLst>
      <p:ext uri="{BB962C8B-B14F-4D97-AF65-F5344CB8AC3E}">
        <p14:creationId xmlns:p14="http://schemas.microsoft.com/office/powerpoint/2010/main" xmlns="" val="1131656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C" dirty="0"/>
          </a:p>
        </p:txBody>
      </p:sp>
      <p:sp>
        <p:nvSpPr>
          <p:cNvPr id="4" name="3 Marcador de número de diapositiva"/>
          <p:cNvSpPr>
            <a:spLocks noGrp="1"/>
          </p:cNvSpPr>
          <p:nvPr>
            <p:ph type="sldNum" sz="quarter" idx="10"/>
          </p:nvPr>
        </p:nvSpPr>
        <p:spPr/>
        <p:txBody>
          <a:bodyPr/>
          <a:lstStyle/>
          <a:p>
            <a:fld id="{1C40E895-89D5-4A16-9BEF-2A8F04B27FC9}" type="slidenum">
              <a:rPr lang="es-EC" smtClean="0"/>
              <a:pPr/>
              <a:t>31</a:t>
            </a:fld>
            <a:endParaRPr lang="es-EC"/>
          </a:p>
        </p:txBody>
      </p:sp>
    </p:spTree>
    <p:extLst>
      <p:ext uri="{BB962C8B-B14F-4D97-AF65-F5344CB8AC3E}">
        <p14:creationId xmlns:p14="http://schemas.microsoft.com/office/powerpoint/2010/main" xmlns="" val="1089112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endParaRPr lang="es-EC"/>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endParaRPr lang="es-EC"/>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EC"/>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11"/>
          </p:nvPr>
        </p:nvSpPr>
        <p:spPr/>
        <p:txBody>
          <a:bodyPr/>
          <a:lstStyle/>
          <a:p>
            <a:endParaRPr lang="es-EC"/>
          </a:p>
        </p:txBody>
      </p:sp>
      <p:sp>
        <p:nvSpPr>
          <p:cNvPr id="6" name="5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6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8" name="7 Marcador de pie de página"/>
          <p:cNvSpPr>
            <a:spLocks noGrp="1"/>
          </p:cNvSpPr>
          <p:nvPr>
            <p:ph type="ftr" sz="quarter" idx="11"/>
          </p:nvPr>
        </p:nvSpPr>
        <p:spPr/>
        <p:txBody>
          <a:bodyPr/>
          <a:lstStyle/>
          <a:p>
            <a:endParaRPr lang="es-EC"/>
          </a:p>
        </p:txBody>
      </p:sp>
      <p:sp>
        <p:nvSpPr>
          <p:cNvPr id="9" name="8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EC"/>
          </a:p>
        </p:txBody>
      </p:sp>
      <p:sp>
        <p:nvSpPr>
          <p:cNvPr id="3" name="2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4" name="3 Marcador de pie de página"/>
          <p:cNvSpPr>
            <a:spLocks noGrp="1"/>
          </p:cNvSpPr>
          <p:nvPr>
            <p:ph type="ftr" sz="quarter" idx="11"/>
          </p:nvPr>
        </p:nvSpPr>
        <p:spPr/>
        <p:txBody>
          <a:bodyPr/>
          <a:lstStyle/>
          <a:p>
            <a:endParaRPr lang="es-EC"/>
          </a:p>
        </p:txBody>
      </p:sp>
      <p:sp>
        <p:nvSpPr>
          <p:cNvPr id="5" name="4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3" name="2 Marcador de pie de página"/>
          <p:cNvSpPr>
            <a:spLocks noGrp="1"/>
          </p:cNvSpPr>
          <p:nvPr>
            <p:ph type="ftr" sz="quarter" idx="11"/>
          </p:nvPr>
        </p:nvSpPr>
        <p:spPr/>
        <p:txBody>
          <a:bodyPr/>
          <a:lstStyle/>
          <a:p>
            <a:endParaRPr lang="es-EC"/>
          </a:p>
        </p:txBody>
      </p:sp>
      <p:sp>
        <p:nvSpPr>
          <p:cNvPr id="4" name="3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EC"/>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EC"/>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3D6146ED-5820-422A-B3BE-E6E6C5A3F676}" type="datetimeFigureOut">
              <a:rPr lang="es-EC" smtClean="0"/>
              <a:pPr/>
              <a:t>24/05/2020</a:t>
            </a:fld>
            <a:endParaRPr lang="es-EC"/>
          </a:p>
        </p:txBody>
      </p:sp>
      <p:sp>
        <p:nvSpPr>
          <p:cNvPr id="6" name="5 Marcador de pie de página"/>
          <p:cNvSpPr>
            <a:spLocks noGrp="1"/>
          </p:cNvSpPr>
          <p:nvPr>
            <p:ph type="ftr" sz="quarter" idx="11"/>
          </p:nvPr>
        </p:nvSpPr>
        <p:spPr/>
        <p:txBody>
          <a:bodyPr/>
          <a:lstStyle/>
          <a:p>
            <a:endParaRPr lang="es-EC"/>
          </a:p>
        </p:txBody>
      </p:sp>
      <p:sp>
        <p:nvSpPr>
          <p:cNvPr id="7" name="6 Marcador de número de diapositiva"/>
          <p:cNvSpPr>
            <a:spLocks noGrp="1"/>
          </p:cNvSpPr>
          <p:nvPr>
            <p:ph type="sldNum" sz="quarter" idx="12"/>
          </p:nvPr>
        </p:nvSpPr>
        <p:spPr/>
        <p:txBody>
          <a:bodyPr/>
          <a:lstStyle/>
          <a:p>
            <a:fld id="{F66C4E80-5641-46F0-9C0C-C6D474916F55}" type="slidenum">
              <a:rPr lang="es-EC" smtClean="0"/>
              <a:pPr/>
              <a:t>‹Nº›</a:t>
            </a:fld>
            <a:endParaRPr lang="es-EC"/>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146ED-5820-422A-B3BE-E6E6C5A3F676}" type="datetimeFigureOut">
              <a:rPr lang="es-EC" smtClean="0"/>
              <a:pPr/>
              <a:t>24/05/2020</a:t>
            </a:fld>
            <a:endParaRPr lang="es-EC"/>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6C4E80-5641-46F0-9C0C-C6D474916F55}" type="slidenum">
              <a:rPr lang="es-EC" smtClean="0"/>
              <a:pPr/>
              <a:t>‹Nº›</a:t>
            </a:fld>
            <a:endParaRPr lang="es-EC"/>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gif"/><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gif"/><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5.gif"/><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5.gif"/><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19.jpeg"/></Relationships>
</file>

<file path=ppt/slides/_rels/slide2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jpeg"/></Relationships>
</file>

<file path=ppt/slides/_rels/slide2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31.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3.jpeg"/><Relationship Id="rId4" Type="http://schemas.openxmlformats.org/officeDocument/2006/relationships/image" Target="../media/image52.jpeg"/></Relationships>
</file>

<file path=ppt/slides/_rels/slide3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3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3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gif"/><Relationship Id="rId1" Type="http://schemas.openxmlformats.org/officeDocument/2006/relationships/slideLayout" Target="../slideLayouts/slideLayout2.xml"/><Relationship Id="rId6" Type="http://schemas.openxmlformats.org/officeDocument/2006/relationships/image" Target="../media/image73.gif"/><Relationship Id="rId5" Type="http://schemas.openxmlformats.org/officeDocument/2006/relationships/image" Target="../media/image72.jpe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323528" y="1196752"/>
            <a:ext cx="8820472" cy="1181993"/>
          </a:xfrm>
        </p:spPr>
        <p:txBody>
          <a:bodyPr>
            <a:noAutofit/>
          </a:bodyPr>
          <a:lstStyle/>
          <a:p>
            <a:r>
              <a:rPr lang="es-EC" sz="2800" b="1" dirty="0"/>
              <a:t>PLAN DE RETORNO PROGRESIVO AL TRABAJO </a:t>
            </a:r>
            <a:br>
              <a:rPr lang="es-EC" sz="2800" b="1" dirty="0"/>
            </a:br>
            <a:r>
              <a:rPr lang="es-EC" sz="2800" b="1" dirty="0"/>
              <a:t>EMERGENCIA SANITARIA COVID-19</a:t>
            </a:r>
          </a:p>
        </p:txBody>
      </p:sp>
      <p:pic>
        <p:nvPicPr>
          <p:cNvPr id="5" name="4 Imagen" descr="C:\Users\angel\AppData\Local\Microsoft\Windows\INetCache\Content.Word\LOGO_Mesa de trabajo 1.pn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88640"/>
            <a:ext cx="2016224" cy="1080120"/>
          </a:xfrm>
          <a:prstGeom prst="rect">
            <a:avLst/>
          </a:prstGeom>
          <a:noFill/>
          <a:ln>
            <a:noFill/>
          </a:ln>
        </p:spPr>
      </p:pic>
      <p:pic>
        <p:nvPicPr>
          <p:cNvPr id="12289" name="Imagen 23"/>
          <p:cNvPicPr>
            <a:picLocks noChangeAspect="1" noChangeArrowheads="1"/>
          </p:cNvPicPr>
          <p:nvPr/>
        </p:nvPicPr>
        <p:blipFill>
          <a:blip r:embed="rId3" cstate="print"/>
          <a:srcRect/>
          <a:stretch>
            <a:fillRect/>
          </a:stretch>
        </p:blipFill>
        <p:spPr bwMode="auto">
          <a:xfrm>
            <a:off x="251520" y="6021288"/>
            <a:ext cx="8712968" cy="622424"/>
          </a:xfrm>
          <a:prstGeom prst="rect">
            <a:avLst/>
          </a:prstGeom>
          <a:noFill/>
        </p:spPr>
      </p:pic>
      <p:pic>
        <p:nvPicPr>
          <p:cNvPr id="12292" name="Picture 4"/>
          <p:cNvPicPr>
            <a:picLocks noChangeAspect="1" noChangeArrowheads="1"/>
          </p:cNvPicPr>
          <p:nvPr/>
        </p:nvPicPr>
        <p:blipFill>
          <a:blip r:embed="rId4" cstate="print"/>
          <a:srcRect/>
          <a:stretch>
            <a:fillRect/>
          </a:stretch>
        </p:blipFill>
        <p:spPr bwMode="auto">
          <a:xfrm>
            <a:off x="2123728" y="2204864"/>
            <a:ext cx="4824536" cy="27363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C" sz="1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RECOMENDACIONES</a:t>
            </a:r>
            <a:r>
              <a:rPr lang="es-EC" sz="1800" b="1" spc="-15"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s-EC" sz="1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GENERALES . </a:t>
            </a:r>
            <a:r>
              <a:rPr lang="es-EC" sz="18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Al ingreso de personal</a:t>
            </a:r>
            <a:r>
              <a:rPr lang="es-EC" sz="1800" spc="-15"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br>
              <a:rPr lang="es-EC" sz="1800" spc="-15"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br>
            <a:r>
              <a:rPr lang="es-EC" sz="1800" dirty="0" smtClean="0">
                <a:solidFill>
                  <a:srgbClr val="FF0000"/>
                </a:solidFill>
                <a:latin typeface="Times New Roman" panose="02020603050405020304" pitchFamily="18" charset="0"/>
                <a:cs typeface="Times New Roman" panose="02020603050405020304" pitchFamily="18" charset="0"/>
              </a:rPr>
              <a:t> </a:t>
            </a:r>
            <a:endParaRPr lang="es-EC" sz="1800" dirty="0">
              <a:latin typeface="Times New Roman" panose="02020603050405020304" pitchFamily="18" charset="0"/>
              <a:cs typeface="Times New Roman" panose="02020603050405020304" pitchFamily="18" charset="0"/>
            </a:endParaRPr>
          </a:p>
        </p:txBody>
      </p:sp>
      <p:sp>
        <p:nvSpPr>
          <p:cNvPr id="5" name="Marcador de contenido 4"/>
          <p:cNvSpPr>
            <a:spLocks noGrp="1"/>
          </p:cNvSpPr>
          <p:nvPr>
            <p:ph idx="1"/>
          </p:nvPr>
        </p:nvSpPr>
        <p:spPr>
          <a:xfrm>
            <a:off x="457200" y="872952"/>
            <a:ext cx="8229600" cy="5148336"/>
          </a:xfrm>
        </p:spPr>
        <p:txBody>
          <a:bodyPr>
            <a:normAutofit fontScale="77500" lnSpcReduction="20000"/>
          </a:bodyPr>
          <a:lstStyle/>
          <a:p>
            <a:pPr marL="0" indent="0">
              <a:buNone/>
            </a:pPr>
            <a:r>
              <a:rPr lang="es-EC" sz="1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s-EC" sz="1800" spc="-15"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lvl="0"/>
            <a:r>
              <a:rPr lang="es-EC" sz="2300" dirty="0">
                <a:latin typeface="Times New Roman" panose="02020603050405020304" pitchFamily="18" charset="0"/>
                <a:cs typeface="Times New Roman" panose="02020603050405020304" pitchFamily="18" charset="0"/>
              </a:rPr>
              <a:t>Explicar el protocolo al ingresar a laborar  </a:t>
            </a:r>
          </a:p>
          <a:p>
            <a:pPr lvl="0"/>
            <a:r>
              <a:rPr lang="es-EC" sz="2300" dirty="0">
                <a:latin typeface="Times New Roman" panose="02020603050405020304" pitchFamily="18" charset="0"/>
                <a:cs typeface="Times New Roman" panose="02020603050405020304" pitchFamily="18" charset="0"/>
              </a:rPr>
              <a:t>Registrar el ingreso en el Formulario de información de salud como medida de prevención de COVID 19, (Encuesta SS0 COVID-19)</a:t>
            </a:r>
          </a:p>
          <a:p>
            <a:pPr lvl="0"/>
            <a:r>
              <a:rPr lang="es-EC" sz="2300" dirty="0">
                <a:latin typeface="Times New Roman" panose="02020603050405020304" pitchFamily="18" charset="0"/>
                <a:cs typeface="Times New Roman" panose="02020603050405020304" pitchFamily="18" charset="0"/>
              </a:rPr>
              <a:t>Tomar la temperatura a las personas que van a ingresar a las instalaciones de la empresa (termómetros infrarrojos, digitales), si existe una persona con temperatura elevada (más de 38°C), se le deberá dar una mascarilla para que se coloque de manera inmediata.</a:t>
            </a:r>
          </a:p>
          <a:p>
            <a:pPr lvl="0"/>
            <a:r>
              <a:rPr lang="es-EC" sz="2300" dirty="0">
                <a:latin typeface="Times New Roman" panose="02020603050405020304" pitchFamily="18" charset="0"/>
                <a:cs typeface="Times New Roman" panose="02020603050405020304" pitchFamily="18" charset="0"/>
              </a:rPr>
              <a:t>Restringir el ingreso a la empresa de las personas que superan la temperatura y aplicar el protocolo de manejo de caso sospechoso emitido por el MSP (Ministerio de Salud Pública, 2020) y solicitar a la persona impedida de ingresar, hacer el contacto con la persona de la empresa a través de otros medios.</a:t>
            </a:r>
          </a:p>
          <a:p>
            <a:pPr lvl="0"/>
            <a:r>
              <a:rPr lang="es-EC" sz="2300" dirty="0">
                <a:latin typeface="Times New Roman" panose="02020603050405020304" pitchFamily="18" charset="0"/>
                <a:cs typeface="Times New Roman" panose="02020603050405020304" pitchFamily="18" charset="0"/>
              </a:rPr>
              <a:t>Promover el lavado de manos al ingreso y previo </a:t>
            </a:r>
            <a:r>
              <a:rPr lang="es-EC" sz="2300" dirty="0" smtClean="0">
                <a:latin typeface="Times New Roman" panose="02020603050405020304" pitchFamily="18" charset="0"/>
                <a:cs typeface="Times New Roman" panose="02020603050405020304" pitchFamily="18" charset="0"/>
              </a:rPr>
              <a:t>al </a:t>
            </a:r>
            <a:r>
              <a:rPr lang="es-EC" sz="2300" dirty="0">
                <a:latin typeface="Times New Roman" panose="02020603050405020304" pitchFamily="18" charset="0"/>
                <a:cs typeface="Times New Roman" panose="02020603050405020304" pitchFamily="18" charset="0"/>
              </a:rPr>
              <a:t>inicio de actividades (Informativo, recomendaciones verbales, etc.)</a:t>
            </a:r>
          </a:p>
          <a:p>
            <a:pPr lvl="0"/>
            <a:r>
              <a:rPr lang="es-EC" sz="2300" dirty="0">
                <a:latin typeface="Times New Roman" panose="02020603050405020304" pitchFamily="18" charset="0"/>
                <a:cs typeface="Times New Roman" panose="02020603050405020304" pitchFamily="18" charset="0"/>
              </a:rPr>
              <a:t>Aplicar gel antibacterial con base en alcohol superior al 70% (Kampf, Todt, Pfaender, &amp; Steinmann, 2020)</a:t>
            </a:r>
          </a:p>
          <a:p>
            <a:pPr lvl="0"/>
            <a:r>
              <a:rPr lang="es-EC" sz="2300" dirty="0">
                <a:latin typeface="Times New Roman" panose="02020603050405020304" pitchFamily="18" charset="0"/>
                <a:cs typeface="Times New Roman" panose="02020603050405020304" pitchFamily="18" charset="0"/>
              </a:rPr>
              <a:t>Para casos sospechosos definir una zona de aislamiento temporal en donde pueda ser colocado el paciente y comunicar al 171 o 911 según sea el caso.</a:t>
            </a:r>
          </a:p>
          <a:p>
            <a:pPr lvl="0"/>
            <a:r>
              <a:rPr lang="es-EC" sz="2300" dirty="0">
                <a:latin typeface="Times New Roman" panose="02020603050405020304" pitchFamily="18" charset="0"/>
                <a:cs typeface="Times New Roman" panose="02020603050405020304" pitchFamily="18" charset="0"/>
              </a:rPr>
              <a:t>Si el personal de salud  debe asistir a una persona diagnosticada con la  enfermedad: es de uso obligatorio: mascarillas auto filtrantes N95, protección ocular y guantes.</a:t>
            </a:r>
          </a:p>
          <a:p>
            <a:pPr marL="0" indent="0">
              <a:buNone/>
            </a:pPr>
            <a:endParaRPr lang="es-EC"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978988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0583"/>
            <a:ext cx="8229600" cy="1143000"/>
          </a:xfrm>
        </p:spPr>
        <p:txBody>
          <a:bodyPr>
            <a:normAutofit/>
          </a:bodyPr>
          <a:lstStyle/>
          <a:p>
            <a:r>
              <a:rPr lang="es-EC" sz="1800" dirty="0">
                <a:solidFill>
                  <a:srgbClr val="FF0000"/>
                </a:solidFill>
                <a:latin typeface="Times New Roman" panose="02020603050405020304" pitchFamily="18" charset="0"/>
                <a:cs typeface="Times New Roman" panose="02020603050405020304" pitchFamily="18" charset="0"/>
              </a:rPr>
              <a:t>FLUJOGRAMA DE MANEJO </a:t>
            </a:r>
            <a:r>
              <a:rPr lang="es-EC" sz="1800" dirty="0" smtClean="0">
                <a:solidFill>
                  <a:srgbClr val="FF0000"/>
                </a:solidFill>
                <a:latin typeface="Times New Roman" panose="02020603050405020304" pitchFamily="18" charset="0"/>
                <a:cs typeface="Times New Roman" panose="02020603050405020304" pitchFamily="18" charset="0"/>
              </a:rPr>
              <a:t>DE PREVENCIÓN DEL CORONAVIRUS DEL DISPENSARIO </a:t>
            </a:r>
            <a:r>
              <a:rPr lang="es-EC" sz="1800" dirty="0">
                <a:solidFill>
                  <a:srgbClr val="FF0000"/>
                </a:solidFill>
                <a:latin typeface="Times New Roman" panose="02020603050405020304" pitchFamily="18" charset="0"/>
                <a:cs typeface="Times New Roman" panose="02020603050405020304" pitchFamily="18" charset="0"/>
              </a:rPr>
              <a:t>MÉDICO EN EL ENTORNO LABORAL</a:t>
            </a:r>
            <a:endParaRPr lang="es-EC" sz="1800" dirty="0">
              <a:solidFill>
                <a:srgbClr val="FF0000"/>
              </a:solidFill>
            </a:endParaRPr>
          </a:p>
        </p:txBody>
      </p:sp>
      <p:sp>
        <p:nvSpPr>
          <p:cNvPr id="3" name="Marcador de contenido 2"/>
          <p:cNvSpPr>
            <a:spLocks noGrp="1"/>
          </p:cNvSpPr>
          <p:nvPr>
            <p:ph idx="1"/>
          </p:nvPr>
        </p:nvSpPr>
        <p:spPr>
          <a:xfrm>
            <a:off x="477672" y="1209364"/>
            <a:ext cx="8229600" cy="4525963"/>
          </a:xfrm>
        </p:spPr>
        <p:txBody>
          <a:bodyPr>
            <a:normAutofit fontScale="47500" lnSpcReduction="20000"/>
          </a:bodyPr>
          <a:lstStyle/>
          <a:p>
            <a:pPr marL="0" indent="0">
              <a:buNone/>
            </a:pPr>
            <a:endParaRPr lang="es-EC" sz="3800" dirty="0">
              <a:latin typeface="Times New Roman" panose="02020603050405020304" pitchFamily="18" charset="0"/>
              <a:cs typeface="Times New Roman" panose="02020603050405020304" pitchFamily="18" charset="0"/>
            </a:endParaRPr>
          </a:p>
          <a:p>
            <a:pPr marL="0" indent="0">
              <a:buNone/>
            </a:pPr>
            <a:r>
              <a:rPr lang="es-EC" sz="3800" dirty="0">
                <a:latin typeface="Times New Roman" panose="02020603050405020304" pitchFamily="18" charset="0"/>
                <a:cs typeface="Times New Roman" panose="02020603050405020304" pitchFamily="18" charset="0"/>
              </a:rPr>
              <a:t>PERSONAS SINTOMÁTICAS RESPIRATORIAS:</a:t>
            </a:r>
          </a:p>
          <a:p>
            <a:pPr algn="just"/>
            <a:r>
              <a:rPr lang="es-EC" sz="3800" dirty="0">
                <a:latin typeface="Times New Roman" panose="02020603050405020304" pitchFamily="18" charset="0"/>
                <a:cs typeface="Times New Roman" panose="02020603050405020304" pitchFamily="18" charset="0"/>
              </a:rPr>
              <a:t>En caso de evidenciar síntomas, los trabajadores deberán usar inmediatamente una </a:t>
            </a:r>
            <a:r>
              <a:rPr lang="es-EC" sz="3800" dirty="0" smtClean="0">
                <a:latin typeface="Times New Roman" panose="02020603050405020304" pitchFamily="18" charset="0"/>
                <a:cs typeface="Times New Roman" panose="02020603050405020304" pitchFamily="18" charset="0"/>
              </a:rPr>
              <a:t>mascarilla, </a:t>
            </a:r>
            <a:r>
              <a:rPr lang="es-EC" sz="3800" dirty="0">
                <a:latin typeface="Times New Roman" panose="02020603050405020304" pitchFamily="18" charset="0"/>
                <a:cs typeface="Times New Roman" panose="02020603050405020304" pitchFamily="18" charset="0"/>
              </a:rPr>
              <a:t>activar los sistemas de notificación que para este fin se han emitido desde el Gobierno y notificar al servicio médico </a:t>
            </a:r>
            <a:r>
              <a:rPr lang="es-EC" sz="3800" dirty="0" smtClean="0">
                <a:latin typeface="Times New Roman" panose="02020603050405020304" pitchFamily="18" charset="0"/>
                <a:cs typeface="Times New Roman" panose="02020603050405020304" pitchFamily="18" charset="0"/>
              </a:rPr>
              <a:t>de </a:t>
            </a:r>
            <a:r>
              <a:rPr lang="es-EC" sz="3800" dirty="0">
                <a:latin typeface="Times New Roman" panose="02020603050405020304" pitchFamily="18" charset="0"/>
                <a:cs typeface="Times New Roman" panose="02020603050405020304" pitchFamily="18" charset="0"/>
              </a:rPr>
              <a:t>empresa, recursos humanos y/o jefes o responsables de área, independiente de ser o no sospechoso para la enfermedad COVID-19.</a:t>
            </a:r>
          </a:p>
          <a:p>
            <a:pPr algn="just"/>
            <a:r>
              <a:rPr lang="es-EC" sz="3800" dirty="0">
                <a:latin typeface="Times New Roman" panose="02020603050405020304" pitchFamily="18" charset="0"/>
                <a:cs typeface="Times New Roman" panose="02020603050405020304" pitchFamily="18" charset="0"/>
              </a:rPr>
              <a:t>Evaluar clínicamente a un trabajador considerado como sospechoso, implementar el cuestionario para sospecha de contagio de la enfermedad COVID-19,   en caso de ser negativo, iniciara el cumplimiento de recomendaciones  para la prevención, el que deberá ser cumplido estrictamente por el trabajador.</a:t>
            </a:r>
          </a:p>
          <a:p>
            <a:pPr algn="just"/>
            <a:r>
              <a:rPr lang="es-EC" sz="3800" dirty="0">
                <a:latin typeface="Times New Roman" panose="02020603050405020304" pitchFamily="18" charset="0"/>
                <a:cs typeface="Times New Roman" panose="02020603050405020304" pitchFamily="18" charset="0"/>
              </a:rPr>
              <a:t>En caso de que el cuestionario aparece sospechas de contacto con la enfermedad COVID-19, este deberá iniciar con la etiqueta respiratoria o protocolo, se mantendrá aislado al paciente hasta notificar al centro de referencia adjudicado a la empresa y establecido por el MSP.</a:t>
            </a:r>
          </a:p>
          <a:p>
            <a:pPr algn="just"/>
            <a:r>
              <a:rPr lang="es-EC" sz="3800" dirty="0">
                <a:latin typeface="Times New Roman" panose="02020603050405020304" pitchFamily="18" charset="0"/>
                <a:cs typeface="Times New Roman" panose="02020603050405020304" pitchFamily="18" charset="0"/>
              </a:rPr>
              <a:t>Deberán acatar las disposiciones del Ministerio de Salud Pública (MSP)  para la realización de pruebas de confirmación de coronavirus.(Test rápidos o PCR, según sea cada caso)</a:t>
            </a:r>
          </a:p>
          <a:p>
            <a:endParaRPr lang="es-EC" sz="3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1396405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pPr lvl="0"/>
            <a:r>
              <a:rPr lang="es-EC" sz="1800" dirty="0">
                <a:latin typeface="Times New Roman" panose="02020603050405020304" pitchFamily="18" charset="0"/>
                <a:cs typeface="Times New Roman" panose="02020603050405020304" pitchFamily="18" charset="0"/>
              </a:rPr>
              <a:t>En caso de requerir aislamiento preventivo obligatorio este será de 14 días contando como primer día el caso de contacto con COVID-19, para esto se seguirán las recomendaciones de acuerdo con el Protocolo para Aislamiento Domiciliario en Personas con sospecha de COVID-19, emitido por el MSP, mismo que deberá ser cumplido estrictamente por los trabajadores requirentes.</a:t>
            </a:r>
          </a:p>
          <a:p>
            <a:pPr marL="0" indent="0">
              <a:buNone/>
            </a:pPr>
            <a:r>
              <a:rPr lang="es-EC" sz="1800" dirty="0">
                <a:latin typeface="Times New Roman" panose="02020603050405020304" pitchFamily="18" charset="0"/>
                <a:cs typeface="Times New Roman" panose="02020603050405020304" pitchFamily="18" charset="0"/>
              </a:rPr>
              <a:t> </a:t>
            </a:r>
          </a:p>
          <a:p>
            <a:endParaRPr lang="es-EC" sz="1800" dirty="0">
              <a:latin typeface="Times New Roman" panose="02020603050405020304" pitchFamily="18" charset="0"/>
              <a:cs typeface="Times New Roman" panose="02020603050405020304" pitchFamily="18" charset="0"/>
            </a:endParaRPr>
          </a:p>
        </p:txBody>
      </p:sp>
      <p:sp>
        <p:nvSpPr>
          <p:cNvPr id="4" name="Título 3"/>
          <p:cNvSpPr>
            <a:spLocks noGrp="1"/>
          </p:cNvSpPr>
          <p:nvPr>
            <p:ph type="title"/>
          </p:nvPr>
        </p:nvSpPr>
        <p:spPr/>
        <p:txBody>
          <a:bodyPr>
            <a:normAutofit/>
          </a:bodyPr>
          <a:lstStyle/>
          <a:p>
            <a:r>
              <a:rPr lang="es-EC" sz="1800" dirty="0">
                <a:solidFill>
                  <a:srgbClr val="FF0000"/>
                </a:solidFill>
                <a:latin typeface="Times New Roman" panose="02020603050405020304" pitchFamily="18" charset="0"/>
                <a:cs typeface="Times New Roman" panose="02020603050405020304" pitchFamily="18" charset="0"/>
              </a:rPr>
              <a:t>RECOMENDACIONES EN CASO DE AISLAMIENTO</a:t>
            </a:r>
            <a:r>
              <a:rPr lang="es-EC"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xmlns="" val="1175351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260648"/>
            <a:ext cx="8352928" cy="5909310"/>
          </a:xfrm>
          <a:prstGeom prst="rect">
            <a:avLst/>
          </a:prstGeom>
        </p:spPr>
        <p:txBody>
          <a:bodyPr wrap="square">
            <a:spAutoFit/>
          </a:bodyPr>
          <a:lstStyle/>
          <a:p>
            <a:pPr lvl="0" algn="just" eaLnBrk="0" fontAlgn="base" hangingPunct="0">
              <a:spcBef>
                <a:spcPct val="0"/>
              </a:spcBef>
              <a:spcAft>
                <a:spcPct val="0"/>
              </a:spcAft>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Los trabajadores y servidores públicos deberán aplicar alcohol o gel </a:t>
            </a:r>
            <a:r>
              <a:rPr kumimoji="0" lang="es-ES" b="0" i="0" u="none" strike="noStrike" cap="none" normalizeH="0" baseline="0" dirty="0" err="1">
                <a:ln>
                  <a:noFill/>
                </a:ln>
                <a:solidFill>
                  <a:schemeClr val="tx1"/>
                </a:solidFill>
                <a:effectLst/>
                <a:latin typeface="Times New Roman" pitchFamily="18" charset="0"/>
                <a:ea typeface="Arial" pitchFamily="34" charset="0"/>
                <a:cs typeface="Times New Roman" pitchFamily="18" charset="0"/>
              </a:rPr>
              <a:t>antibacterial</a:t>
            </a: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al ingreso de su lugar de trabajo y luego de tener contacto con superficies y áreas comunes, así como cumplir con las medidas establecidas</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Es imprescindible usar mascarilla durante la jornada laboral</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a:p>
            <a:pPr lvl="0" algn="just" eaLnBrk="0" fontAlgn="base" hangingPunct="0">
              <a:spcBef>
                <a:spcPct val="0"/>
              </a:spcBef>
              <a:spcAft>
                <a:spcPct val="0"/>
              </a:spcAft>
              <a:buBlip>
                <a:blip r:embed="rId2"/>
              </a:buBlip>
              <a:tabLst>
                <a:tab pos="800100" algn="l"/>
              </a:tabLst>
            </a:pPr>
            <a:endParaRPr lang="es-ES" dirty="0">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buBlip>
                <a:blip r:embed="rId2"/>
              </a:buBlip>
              <a:tabLst>
                <a:tab pos="800100" algn="l"/>
              </a:tabLst>
            </a:pPr>
            <a:endParaRPr lang="es-EC" dirty="0">
              <a:latin typeface="Arial" pitchFamily="34" charset="0"/>
              <a:cs typeface="Arial" pitchFamily="34" charset="0"/>
            </a:endParaRPr>
          </a:p>
          <a:p>
            <a:pPr lvl="0" algn="just" eaLnBrk="0" fontAlgn="base" hangingPunct="0">
              <a:spcBef>
                <a:spcPct val="0"/>
              </a:spcBef>
              <a:spcAft>
                <a:spcPct val="0"/>
              </a:spcAft>
              <a:tabLst>
                <a:tab pos="800100" algn="l"/>
              </a:tabLst>
            </a:pPr>
            <a:endParaRPr kumimoji="0" lang="es-EC" b="0" i="0" u="none" strike="noStrike" cap="none" normalizeH="0" baseline="0" dirty="0">
              <a:ln>
                <a:noFill/>
              </a:ln>
              <a:solidFill>
                <a:schemeClr val="tx1"/>
              </a:solidFill>
              <a:effectLst/>
              <a:latin typeface="Arial" pitchFamily="34" charset="0"/>
              <a:cs typeface="Arial" pitchFamily="34" charset="0"/>
            </a:endParaRPr>
          </a:p>
        </p:txBody>
      </p:sp>
      <p:pic>
        <p:nvPicPr>
          <p:cNvPr id="20482" name="Picture 2" descr="Hola Chile Archivos - Page 257 of 773 - La Red : La Red"/>
          <p:cNvPicPr>
            <a:picLocks noChangeAspect="1" noChangeArrowheads="1"/>
          </p:cNvPicPr>
          <p:nvPr/>
        </p:nvPicPr>
        <p:blipFill>
          <a:blip r:embed="rId3" cstate="print"/>
          <a:srcRect/>
          <a:stretch>
            <a:fillRect/>
          </a:stretch>
        </p:blipFill>
        <p:spPr bwMode="auto">
          <a:xfrm>
            <a:off x="4788024" y="1772816"/>
            <a:ext cx="2739058" cy="1224136"/>
          </a:xfrm>
          <a:prstGeom prst="rect">
            <a:avLst/>
          </a:prstGeom>
          <a:noFill/>
        </p:spPr>
      </p:pic>
      <p:pic>
        <p:nvPicPr>
          <p:cNvPr id="20484" name="Picture 4" descr="Use una cubierta de tela para cara para ayudar a desacelerar la ..."/>
          <p:cNvPicPr>
            <a:picLocks noChangeAspect="1" noChangeArrowheads="1"/>
          </p:cNvPicPr>
          <p:nvPr/>
        </p:nvPicPr>
        <p:blipFill>
          <a:blip r:embed="rId4" cstate="print"/>
          <a:srcRect/>
          <a:stretch>
            <a:fillRect/>
          </a:stretch>
        </p:blipFill>
        <p:spPr bwMode="auto">
          <a:xfrm>
            <a:off x="3419872" y="4221088"/>
            <a:ext cx="1633364" cy="1633364"/>
          </a:xfrm>
          <a:prstGeom prst="rect">
            <a:avLst/>
          </a:prstGeom>
          <a:noFill/>
        </p:spPr>
      </p:pic>
      <p:pic>
        <p:nvPicPr>
          <p:cNvPr id="20486" name="Picture 6" descr="Lavarse las manos con agua y jabón elimina hasta en un 80% los microbios causantes de diversas enfermedades."/>
          <p:cNvPicPr>
            <a:picLocks noChangeAspect="1" noChangeArrowheads="1"/>
          </p:cNvPicPr>
          <p:nvPr/>
        </p:nvPicPr>
        <p:blipFill>
          <a:blip r:embed="rId5" cstate="print"/>
          <a:srcRect/>
          <a:stretch>
            <a:fillRect/>
          </a:stretch>
        </p:blipFill>
        <p:spPr bwMode="auto">
          <a:xfrm>
            <a:off x="1115616" y="1484784"/>
            <a:ext cx="3077072" cy="173085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Vectores, imágenes y arte vectorial de stock sobre Pandemia | Shutterstock"/>
          <p:cNvPicPr>
            <a:picLocks noChangeAspect="1" noChangeArrowheads="1"/>
          </p:cNvPicPr>
          <p:nvPr/>
        </p:nvPicPr>
        <p:blipFill>
          <a:blip r:embed="rId2" cstate="print"/>
          <a:srcRect b="13601"/>
          <a:stretch>
            <a:fillRect/>
          </a:stretch>
        </p:blipFill>
        <p:spPr bwMode="auto">
          <a:xfrm>
            <a:off x="2267744" y="908720"/>
            <a:ext cx="3960440" cy="1728192"/>
          </a:xfrm>
          <a:prstGeom prst="rect">
            <a:avLst/>
          </a:prstGeom>
          <a:noFill/>
        </p:spPr>
      </p:pic>
      <p:sp>
        <p:nvSpPr>
          <p:cNvPr id="5" name="4 Rectángulo"/>
          <p:cNvSpPr/>
          <p:nvPr/>
        </p:nvSpPr>
        <p:spPr>
          <a:xfrm>
            <a:off x="395536" y="260648"/>
            <a:ext cx="8496944" cy="646331"/>
          </a:xfrm>
          <a:prstGeom prst="rect">
            <a:avLst/>
          </a:prstGeom>
        </p:spPr>
        <p:txBody>
          <a:bodyPr wrap="square">
            <a:spAutoFit/>
          </a:bodyPr>
          <a:lstStyle/>
          <a:p>
            <a:pPr lvl="0" algn="just" eaLnBrk="0" fontAlgn="base" hangingPunct="0">
              <a:spcBef>
                <a:spcPct val="0"/>
              </a:spcBef>
              <a:spcAft>
                <a:spcPct val="0"/>
              </a:spcAft>
              <a:buBlip>
                <a:blip r:embed="rId3"/>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Los trabajadores y servidores públicos deberán mantener la distancia social de 2 metros, tanto en la entrada y salida del lugar de trabajo como durante la permanencia en el mismo</a:t>
            </a:r>
            <a:r>
              <a:rPr kumimoji="0" lang="es-ES" b="0" i="0" u="none" strike="noStrike" cap="none" normalizeH="0" baseline="0" dirty="0">
                <a:ln>
                  <a:noFill/>
                </a:ln>
                <a:solidFill>
                  <a:schemeClr val="tx1"/>
                </a:solidFill>
                <a:effectLst/>
                <a:latin typeface="Arial" pitchFamily="34" charset="0"/>
                <a:ea typeface="Arial" pitchFamily="34" charset="0"/>
                <a:cs typeface="Arial" pitchFamily="34" charset="0"/>
              </a:rPr>
              <a:t>.</a:t>
            </a:r>
          </a:p>
        </p:txBody>
      </p:sp>
      <p:sp>
        <p:nvSpPr>
          <p:cNvPr id="6" name="5 Rectángulo"/>
          <p:cNvSpPr/>
          <p:nvPr/>
        </p:nvSpPr>
        <p:spPr>
          <a:xfrm>
            <a:off x="3779912" y="1628800"/>
            <a:ext cx="1082732" cy="369332"/>
          </a:xfrm>
          <a:prstGeom prst="rect">
            <a:avLst/>
          </a:prstGeom>
        </p:spPr>
        <p:txBody>
          <a:bodyPr wrap="none">
            <a:spAutoFit/>
          </a:bodyPr>
          <a:lstStyle/>
          <a:p>
            <a:r>
              <a:rPr lang="es-ES" b="1" dirty="0">
                <a:solidFill>
                  <a:srgbClr val="FF0000"/>
                </a:solidFill>
              </a:rPr>
              <a:t>2 metros </a:t>
            </a:r>
            <a:endParaRPr lang="es-EC" b="1" dirty="0">
              <a:solidFill>
                <a:srgbClr val="FF0000"/>
              </a:solidFill>
            </a:endParaRPr>
          </a:p>
        </p:txBody>
      </p:sp>
      <p:sp>
        <p:nvSpPr>
          <p:cNvPr id="8" name="7 Rectángulo"/>
          <p:cNvSpPr/>
          <p:nvPr/>
        </p:nvSpPr>
        <p:spPr>
          <a:xfrm>
            <a:off x="0" y="2924944"/>
            <a:ext cx="8604448" cy="646331"/>
          </a:xfrm>
          <a:prstGeom prst="rect">
            <a:avLst/>
          </a:prstGeom>
        </p:spPr>
        <p:txBody>
          <a:bodyPr wrap="square">
            <a:spAutoFit/>
          </a:bodyPr>
          <a:lstStyle/>
          <a:p>
            <a:pPr lvl="1" algn="just">
              <a:buBlip>
                <a:blip r:embed="rId3"/>
              </a:buBlip>
            </a:pPr>
            <a:r>
              <a:rPr lang="es-ES" dirty="0">
                <a:latin typeface="Times New Roman" pitchFamily="18" charset="0"/>
                <a:cs typeface="Times New Roman" pitchFamily="18" charset="0"/>
              </a:rPr>
              <a:t>Se debe organizar la entrada al trabajo de forma escalonada para evitar aglomeraciones en el transporte público y en la entrada a los lugares de trabajo</a:t>
            </a:r>
            <a:endParaRPr lang="es-EC" dirty="0">
              <a:latin typeface="Times New Roman" pitchFamily="18" charset="0"/>
              <a:cs typeface="Times New Roman" pitchFamily="18" charset="0"/>
            </a:endParaRPr>
          </a:p>
        </p:txBody>
      </p:sp>
      <p:pic>
        <p:nvPicPr>
          <p:cNvPr id="22532" name="Picture 4" descr="C230"/>
          <p:cNvPicPr>
            <a:picLocks noChangeAspect="1" noChangeArrowheads="1"/>
          </p:cNvPicPr>
          <p:nvPr/>
        </p:nvPicPr>
        <p:blipFill>
          <a:blip r:embed="rId4" cstate="print"/>
          <a:srcRect/>
          <a:stretch>
            <a:fillRect/>
          </a:stretch>
        </p:blipFill>
        <p:spPr bwMode="auto">
          <a:xfrm>
            <a:off x="4211960" y="3861048"/>
            <a:ext cx="3343275" cy="1594892"/>
          </a:xfrm>
          <a:prstGeom prst="rect">
            <a:avLst/>
          </a:prstGeom>
          <a:noFill/>
        </p:spPr>
      </p:pic>
      <p:pic>
        <p:nvPicPr>
          <p:cNvPr id="22534" name="Picture 6" descr="Qué horario prefieres que quede para siempre: el de invierno o el ..."/>
          <p:cNvPicPr>
            <a:picLocks noChangeAspect="1" noChangeArrowheads="1"/>
          </p:cNvPicPr>
          <p:nvPr/>
        </p:nvPicPr>
        <p:blipFill>
          <a:blip r:embed="rId5" cstate="print"/>
          <a:srcRect/>
          <a:stretch>
            <a:fillRect/>
          </a:stretch>
        </p:blipFill>
        <p:spPr bwMode="auto">
          <a:xfrm>
            <a:off x="1763688" y="3861048"/>
            <a:ext cx="1930831" cy="127146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332656"/>
            <a:ext cx="8496944"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recomienda facilitar el teletrabajo y las reuniones por teléfono o videoconferencia, especialmente si el lugar de trabajo no cuenta con espacios donde los trabajadores puedan respetar la distancia interpersonal.</a:t>
            </a:r>
            <a:endParaRPr lang="es-EC" dirty="0">
              <a:latin typeface="Times New Roman" pitchFamily="18" charset="0"/>
              <a:cs typeface="Times New Roman" pitchFamily="18" charset="0"/>
            </a:endParaRPr>
          </a:p>
        </p:txBody>
      </p:sp>
      <p:sp>
        <p:nvSpPr>
          <p:cNvPr id="23554" name="AutoShape 2"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3556" name="AutoShape 4"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3558" name="AutoShape 6" descr="Adiós a los mitos del teletrabajo! / Blogs Portafoli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3560" name="Picture 8" descr="Adiós a los mitos del teletrabajo! / Blogs Portafolio"/>
          <p:cNvPicPr>
            <a:picLocks noChangeAspect="1" noChangeArrowheads="1"/>
          </p:cNvPicPr>
          <p:nvPr/>
        </p:nvPicPr>
        <p:blipFill>
          <a:blip r:embed="rId3" cstate="print"/>
          <a:srcRect/>
          <a:stretch>
            <a:fillRect/>
          </a:stretch>
        </p:blipFill>
        <p:spPr bwMode="auto">
          <a:xfrm>
            <a:off x="2843808" y="1412776"/>
            <a:ext cx="2644552" cy="1800200"/>
          </a:xfrm>
          <a:prstGeom prst="rect">
            <a:avLst/>
          </a:prstGeom>
          <a:noFill/>
        </p:spPr>
      </p:pic>
      <p:sp>
        <p:nvSpPr>
          <p:cNvPr id="9" name="8 Rectángulo"/>
          <p:cNvSpPr/>
          <p:nvPr/>
        </p:nvSpPr>
        <p:spPr>
          <a:xfrm>
            <a:off x="0" y="3356992"/>
            <a:ext cx="8568952" cy="646331"/>
          </a:xfrm>
          <a:prstGeom prst="rect">
            <a:avLst/>
          </a:prstGeom>
        </p:spPr>
        <p:txBody>
          <a:bodyPr wrap="square">
            <a:spAutoFit/>
          </a:bodyPr>
          <a:lstStyle/>
          <a:p>
            <a:pPr marL="800100" lvl="1" indent="-342900">
              <a:buBlip>
                <a:blip r:embed="rId2"/>
              </a:buBlip>
            </a:pPr>
            <a:r>
              <a:rPr lang="es-ES" dirty="0">
                <a:latin typeface="Times New Roman" pitchFamily="18" charset="0"/>
                <a:cs typeface="Times New Roman" pitchFamily="18" charset="0"/>
              </a:rPr>
              <a:t>Se recomienda evitar desplazamientos de trabajo que no sean esenciales y que puedan solventarse mediante llamada o videoconferencia.</a:t>
            </a:r>
            <a:endParaRPr lang="es-EC" dirty="0">
              <a:latin typeface="Times New Roman" pitchFamily="18" charset="0"/>
              <a:cs typeface="Times New Roman" pitchFamily="18" charset="0"/>
            </a:endParaRPr>
          </a:p>
        </p:txBody>
      </p:sp>
      <p:pic>
        <p:nvPicPr>
          <p:cNvPr id="23562" name="Picture 10" descr="Zoom y Microsoft Teams son los grandes &quot;ganadores&quot; de esta ..."/>
          <p:cNvPicPr>
            <a:picLocks noChangeAspect="1" noChangeArrowheads="1"/>
          </p:cNvPicPr>
          <p:nvPr/>
        </p:nvPicPr>
        <p:blipFill>
          <a:blip r:embed="rId4" cstate="print"/>
          <a:srcRect/>
          <a:stretch>
            <a:fillRect/>
          </a:stretch>
        </p:blipFill>
        <p:spPr bwMode="auto">
          <a:xfrm>
            <a:off x="2267744" y="4077072"/>
            <a:ext cx="4556448" cy="244588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0" y="476672"/>
            <a:ext cx="8892480" cy="646331"/>
          </a:xfrm>
          <a:prstGeom prst="rect">
            <a:avLst/>
          </a:prstGeom>
        </p:spPr>
        <p:txBody>
          <a:bodyPr wrap="square">
            <a:spAutoFit/>
          </a:bodyPr>
          <a:lstStyle/>
          <a:p>
            <a:pPr lvl="1">
              <a:buBlip>
                <a:blip r:embed="rId2"/>
              </a:buBlip>
            </a:pPr>
            <a:r>
              <a:rPr lang="es-ES" dirty="0"/>
              <a:t> </a:t>
            </a:r>
            <a:r>
              <a:rPr lang="es-ES" dirty="0">
                <a:latin typeface="Times New Roman" pitchFamily="18" charset="0"/>
                <a:cs typeface="Times New Roman" pitchFamily="18" charset="0"/>
              </a:rPr>
              <a:t>Se recomienda restringir el uso compartido del equipo de trabajo personal, como diademas, teclados, laptops, mouse, EPP, en general.</a:t>
            </a:r>
            <a:endParaRPr lang="es-EC" dirty="0">
              <a:latin typeface="Times New Roman" pitchFamily="18" charset="0"/>
              <a:cs typeface="Times New Roman" pitchFamily="18" charset="0"/>
            </a:endParaRPr>
          </a:p>
        </p:txBody>
      </p:sp>
      <p:pic>
        <p:nvPicPr>
          <p:cNvPr id="24578" name="Picture 2" descr="Auriculares de diadema inalámbrico negro acostado en la esquina de ..."/>
          <p:cNvPicPr>
            <a:picLocks noChangeAspect="1" noChangeArrowheads="1"/>
          </p:cNvPicPr>
          <p:nvPr/>
        </p:nvPicPr>
        <p:blipFill>
          <a:blip r:embed="rId3" cstate="print"/>
          <a:srcRect b="14265"/>
          <a:stretch>
            <a:fillRect/>
          </a:stretch>
        </p:blipFill>
        <p:spPr bwMode="auto">
          <a:xfrm>
            <a:off x="3203848" y="1484784"/>
            <a:ext cx="2736304" cy="2070941"/>
          </a:xfrm>
          <a:prstGeom prst="rect">
            <a:avLst/>
          </a:prstGeom>
          <a:noFill/>
        </p:spPr>
      </p:pic>
      <p:sp>
        <p:nvSpPr>
          <p:cNvPr id="24580" name="AutoShape 4" descr="Restricciones dentro de los “Elementos para la toma de decisió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82" name="AutoShape 6" descr="Restricciones dentro de los “Elementos para la toma de decisión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4584" name="Picture 8" descr="images"/>
          <p:cNvPicPr>
            <a:picLocks noChangeAspect="1" noChangeArrowheads="1"/>
          </p:cNvPicPr>
          <p:nvPr/>
        </p:nvPicPr>
        <p:blipFill>
          <a:blip r:embed="rId4" cstate="print"/>
          <a:srcRect/>
          <a:stretch>
            <a:fillRect/>
          </a:stretch>
        </p:blipFill>
        <p:spPr bwMode="auto">
          <a:xfrm>
            <a:off x="683568" y="1484784"/>
            <a:ext cx="1924050" cy="2047876"/>
          </a:xfrm>
          <a:prstGeom prst="rect">
            <a:avLst/>
          </a:prstGeom>
          <a:noFill/>
        </p:spPr>
      </p:pic>
      <p:sp>
        <p:nvSpPr>
          <p:cNvPr id="24586" name="AutoShape 10"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88" name="AutoShape 12"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4590" name="AutoShape 14" descr="Logitech Pro Gaming Mouse for Esport Pr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4592" name="Picture 16" descr="Mouse Inalámbrico Ti Power Negro con dor | CH | Sitio de Chedraui"/>
          <p:cNvPicPr>
            <a:picLocks noChangeAspect="1" noChangeArrowheads="1"/>
          </p:cNvPicPr>
          <p:nvPr/>
        </p:nvPicPr>
        <p:blipFill>
          <a:blip r:embed="rId5" cstate="print"/>
          <a:srcRect/>
          <a:stretch>
            <a:fillRect/>
          </a:stretch>
        </p:blipFill>
        <p:spPr bwMode="auto">
          <a:xfrm>
            <a:off x="6084168" y="1412776"/>
            <a:ext cx="2457103" cy="2457104"/>
          </a:xfrm>
          <a:prstGeom prst="rect">
            <a:avLst/>
          </a:prstGeom>
          <a:noFill/>
        </p:spPr>
      </p:pic>
      <p:pic>
        <p:nvPicPr>
          <p:cNvPr id="24594" name="Picture 18" descr="USO DE EPP: Uso adecuado de EPP"/>
          <p:cNvPicPr>
            <a:picLocks noChangeAspect="1" noChangeArrowheads="1"/>
          </p:cNvPicPr>
          <p:nvPr/>
        </p:nvPicPr>
        <p:blipFill>
          <a:blip r:embed="rId6" cstate="print"/>
          <a:srcRect/>
          <a:stretch>
            <a:fillRect/>
          </a:stretch>
        </p:blipFill>
        <p:spPr bwMode="auto">
          <a:xfrm>
            <a:off x="2915816" y="3789040"/>
            <a:ext cx="3453508" cy="266142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4544" y="332656"/>
            <a:ext cx="9217024" cy="397031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En aquellas empresas o establecimientos abiertos al público, deberán implementarse medidas para minimizar el contacto entre las personas trabajadoras y los clientes o público en general. Se atenderá con las siguientes consideraciones:</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El aforo máximo deberá permitir cumplir con el requisito de distancia interpersonal.</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Cuando sea posible, se habilitarán mecanismos de control de acceso en las entradas.</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Todo público, incluido el que espera, debe guardar la distancia interpersonal.</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Los EPP serán adecuados a las actividades y trabajos a desarrollar.</a:t>
            </a:r>
          </a:p>
          <a:p>
            <a:pPr lvl="1" algn="just"/>
            <a:endParaRPr lang="es-EC" dirty="0">
              <a:latin typeface="Times New Roman" pitchFamily="18" charset="0"/>
              <a:cs typeface="Times New Roman" pitchFamily="18" charset="0"/>
            </a:endParaRPr>
          </a:p>
          <a:p>
            <a:pPr lvl="1" algn="just">
              <a:buFont typeface="Arial" pitchFamily="34" charset="0"/>
              <a:buChar char="•"/>
            </a:pPr>
            <a:r>
              <a:rPr lang="es-ES" dirty="0">
                <a:latin typeface="Times New Roman" pitchFamily="18" charset="0"/>
                <a:cs typeface="Times New Roman" pitchFamily="18" charset="0"/>
              </a:rPr>
              <a:t>Limpiar y desinfectar el lugar de trabajo, después de atender a un cliente, entre turnos de trabajo y durante el descanso del personal del centro de trabajo.</a:t>
            </a:r>
            <a:endParaRPr lang="es-EC" dirty="0">
              <a:latin typeface="Times New Roman" pitchFamily="18" charset="0"/>
              <a:cs typeface="Times New Roman" pitchFamily="18" charset="0"/>
            </a:endParaRPr>
          </a:p>
        </p:txBody>
      </p:sp>
      <p:pic>
        <p:nvPicPr>
          <p:cNvPr id="25602" name="Picture 2" descr="La Distancia Social Imágenes - Descarga imágenes gratis - Pixabay"/>
          <p:cNvPicPr>
            <a:picLocks noChangeAspect="1" noChangeArrowheads="1"/>
          </p:cNvPicPr>
          <p:nvPr/>
        </p:nvPicPr>
        <p:blipFill>
          <a:blip r:embed="rId3" cstate="print"/>
          <a:srcRect/>
          <a:stretch>
            <a:fillRect/>
          </a:stretch>
        </p:blipFill>
        <p:spPr bwMode="auto">
          <a:xfrm>
            <a:off x="4427984" y="4365104"/>
            <a:ext cx="3182143" cy="1988840"/>
          </a:xfrm>
          <a:prstGeom prst="rect">
            <a:avLst/>
          </a:prstGeom>
          <a:noFill/>
        </p:spPr>
      </p:pic>
      <p:pic>
        <p:nvPicPr>
          <p:cNvPr id="25604" name="Picture 4" descr="Así debes limpiar tu lugar de trabajo para evitar el Covid-19 | Soy502"/>
          <p:cNvPicPr>
            <a:picLocks noChangeAspect="1" noChangeArrowheads="1"/>
          </p:cNvPicPr>
          <p:nvPr/>
        </p:nvPicPr>
        <p:blipFill>
          <a:blip r:embed="rId4" cstate="print"/>
          <a:srcRect/>
          <a:stretch>
            <a:fillRect/>
          </a:stretch>
        </p:blipFill>
        <p:spPr bwMode="auto">
          <a:xfrm>
            <a:off x="1187624" y="4581128"/>
            <a:ext cx="2657810" cy="1772816"/>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C" sz="3200" b="1" dirty="0">
                <a:solidFill>
                  <a:srgbClr val="FF0000"/>
                </a:solidFill>
                <a:latin typeface="Times New Roman" pitchFamily="18" charset="0"/>
                <a:cs typeface="Times New Roman" pitchFamily="18" charset="0"/>
              </a:rPr>
              <a:t>RECOMENDACIONES PARA LOS TRABAJADORES </a:t>
            </a:r>
          </a:p>
        </p:txBody>
      </p:sp>
      <p:sp>
        <p:nvSpPr>
          <p:cNvPr id="4" name="3 Rectángulo"/>
          <p:cNvSpPr/>
          <p:nvPr/>
        </p:nvSpPr>
        <p:spPr>
          <a:xfrm>
            <a:off x="323528" y="1484784"/>
            <a:ext cx="8208912" cy="147732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Cumplir con todas las medidas de prevención que indique el empleador.</a:t>
            </a:r>
          </a:p>
          <a:p>
            <a:pPr lvl="1" algn="just"/>
            <a:endParaRPr lang="es-EC" dirty="0">
              <a:latin typeface="Times New Roman" pitchFamily="18" charset="0"/>
              <a:cs typeface="Times New Roman" pitchFamily="18" charset="0"/>
            </a:endParaRPr>
          </a:p>
          <a:p>
            <a:pPr lvl="1" algn="just">
              <a:buBlip>
                <a:blip r:embed="rId2"/>
              </a:buBlip>
            </a:pPr>
            <a:r>
              <a:rPr lang="es-ES" dirty="0">
                <a:latin typeface="Times New Roman" pitchFamily="18" charset="0"/>
                <a:cs typeface="Times New Roman" pitchFamily="18" charset="0"/>
              </a:rPr>
              <a:t>Mantener la distancia interpersonal (al menos 2 metros).</a:t>
            </a:r>
          </a:p>
          <a:p>
            <a:pPr lvl="1" algn="just"/>
            <a:endParaRPr lang="es-EC" dirty="0">
              <a:latin typeface="Times New Roman" pitchFamily="18" charset="0"/>
              <a:cs typeface="Times New Roman" pitchFamily="18" charset="0"/>
            </a:endParaRPr>
          </a:p>
          <a:p>
            <a:pPr lvl="1" algn="just">
              <a:buBlip>
                <a:blip r:embed="rId2"/>
              </a:buBlip>
            </a:pPr>
            <a:r>
              <a:rPr lang="es-ES" dirty="0">
                <a:latin typeface="Times New Roman" pitchFamily="18" charset="0"/>
                <a:cs typeface="Times New Roman" pitchFamily="18" charset="0"/>
              </a:rPr>
              <a:t>Evitar el saludo con contacto físico, incluido el dar la mano o beso.</a:t>
            </a:r>
            <a:endParaRPr lang="es-EC" dirty="0">
              <a:latin typeface="Times New Roman" pitchFamily="18" charset="0"/>
              <a:cs typeface="Times New Roman" pitchFamily="18" charset="0"/>
            </a:endParaRPr>
          </a:p>
        </p:txBody>
      </p:sp>
      <p:sp>
        <p:nvSpPr>
          <p:cNvPr id="28674" name="AutoShape 2" descr="Saludo “Apache”, entre otros, podría evitar el contagio del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8676" name="AutoShape 4" descr="Saludo “Apache”, entre otros, podría evitar el contagio del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8678" name="Picture 6" descr="http://elpulso.hn/wp-content/uploads/2020/03/ESCogxOXUAIF36C-640x640.jpg"/>
          <p:cNvPicPr>
            <a:picLocks noChangeAspect="1" noChangeArrowheads="1"/>
          </p:cNvPicPr>
          <p:nvPr/>
        </p:nvPicPr>
        <p:blipFill>
          <a:blip r:embed="rId3" cstate="print"/>
          <a:srcRect/>
          <a:stretch>
            <a:fillRect/>
          </a:stretch>
        </p:blipFill>
        <p:spPr bwMode="auto">
          <a:xfrm>
            <a:off x="2483768" y="2996952"/>
            <a:ext cx="4392488" cy="357301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32656"/>
            <a:ext cx="8496944" cy="646331"/>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Para ir a trabajar se recomienda usar: Mascarillas, Pantalones jeans, camisas y buzos  de algodón mangas largas y zapatos cerrados. </a:t>
            </a:r>
          </a:p>
        </p:txBody>
      </p:sp>
      <p:pic>
        <p:nvPicPr>
          <p:cNvPr id="3074" name="Picture 2" descr="Carácter De Petrolero En Un Uniforme Azul Que Controla El Proceso ..."/>
          <p:cNvPicPr>
            <a:picLocks noChangeAspect="1" noChangeArrowheads="1"/>
          </p:cNvPicPr>
          <p:nvPr/>
        </p:nvPicPr>
        <p:blipFill>
          <a:blip r:embed="rId3" cstate="print"/>
          <a:srcRect/>
          <a:stretch>
            <a:fillRect/>
          </a:stretch>
        </p:blipFill>
        <p:spPr bwMode="auto">
          <a:xfrm>
            <a:off x="251520" y="1988840"/>
            <a:ext cx="2376264" cy="2880320"/>
          </a:xfrm>
          <a:prstGeom prst="rect">
            <a:avLst/>
          </a:prstGeom>
          <a:noFill/>
        </p:spPr>
      </p:pic>
      <p:pic>
        <p:nvPicPr>
          <p:cNvPr id="3076" name="Picture 4" descr="BUZO ESSENTIELS"/>
          <p:cNvPicPr>
            <a:picLocks noChangeAspect="1" noChangeArrowheads="1"/>
          </p:cNvPicPr>
          <p:nvPr/>
        </p:nvPicPr>
        <p:blipFill>
          <a:blip r:embed="rId4" cstate="print"/>
          <a:srcRect/>
          <a:stretch>
            <a:fillRect/>
          </a:stretch>
        </p:blipFill>
        <p:spPr bwMode="auto">
          <a:xfrm>
            <a:off x="4067944" y="1124744"/>
            <a:ext cx="1678732" cy="1678732"/>
          </a:xfrm>
          <a:prstGeom prst="rect">
            <a:avLst/>
          </a:prstGeom>
          <a:noFill/>
        </p:spPr>
      </p:pic>
      <p:sp>
        <p:nvSpPr>
          <p:cNvPr id="3078" name="AutoShape 6" descr="Camisa manga larga en tela oxfor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0" name="Picture 8" descr="Compre 2019 Nueva Camisa De Mezclilla Para Hombre Camisa De Manga ..."/>
          <p:cNvPicPr>
            <a:picLocks noChangeAspect="1" noChangeArrowheads="1"/>
          </p:cNvPicPr>
          <p:nvPr/>
        </p:nvPicPr>
        <p:blipFill>
          <a:blip r:embed="rId5" cstate="print"/>
          <a:srcRect/>
          <a:stretch>
            <a:fillRect/>
          </a:stretch>
        </p:blipFill>
        <p:spPr bwMode="auto">
          <a:xfrm>
            <a:off x="6084168" y="1124744"/>
            <a:ext cx="1684412" cy="1684412"/>
          </a:xfrm>
          <a:prstGeom prst="rect">
            <a:avLst/>
          </a:prstGeom>
          <a:noFill/>
        </p:spPr>
      </p:pic>
      <p:pic>
        <p:nvPicPr>
          <p:cNvPr id="3082" name="Picture 10" descr="Vectores, imágenes y arte vectorial de stock sobre Pantalón De ..."/>
          <p:cNvPicPr>
            <a:picLocks noChangeAspect="1" noChangeArrowheads="1"/>
          </p:cNvPicPr>
          <p:nvPr/>
        </p:nvPicPr>
        <p:blipFill>
          <a:blip r:embed="rId6" cstate="print"/>
          <a:srcRect/>
          <a:stretch>
            <a:fillRect/>
          </a:stretch>
        </p:blipFill>
        <p:spPr bwMode="auto">
          <a:xfrm>
            <a:off x="4283968" y="2996952"/>
            <a:ext cx="1584176" cy="1584176"/>
          </a:xfrm>
          <a:prstGeom prst="rect">
            <a:avLst/>
          </a:prstGeom>
          <a:noFill/>
        </p:spPr>
      </p:pic>
      <p:sp>
        <p:nvSpPr>
          <p:cNvPr id="3084" name="AutoShape 12" descr="Blog - PANTER Calzado de seguridad, protección y uniformidad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6" name="Picture 14" descr="Blog - PANTER Calzado de seguridad, protección y uniformidad ..."/>
          <p:cNvPicPr>
            <a:picLocks noChangeAspect="1" noChangeArrowheads="1"/>
          </p:cNvPicPr>
          <p:nvPr/>
        </p:nvPicPr>
        <p:blipFill>
          <a:blip r:embed="rId7" cstate="print"/>
          <a:srcRect l="23940" r="22511"/>
          <a:stretch>
            <a:fillRect/>
          </a:stretch>
        </p:blipFill>
        <p:spPr bwMode="auto">
          <a:xfrm>
            <a:off x="4427984" y="5013176"/>
            <a:ext cx="1944216" cy="1527321"/>
          </a:xfrm>
          <a:prstGeom prst="rect">
            <a:avLst/>
          </a:prstGeom>
          <a:noFill/>
        </p:spPr>
      </p:pic>
      <p:pic>
        <p:nvPicPr>
          <p:cNvPr id="13" name="Picture 10" descr="Vectores, imágenes y arte vectorial de stock sobre Pantalón De ..."/>
          <p:cNvPicPr>
            <a:picLocks noChangeAspect="1" noChangeArrowheads="1"/>
          </p:cNvPicPr>
          <p:nvPr/>
        </p:nvPicPr>
        <p:blipFill>
          <a:blip r:embed="rId6" cstate="print"/>
          <a:srcRect/>
          <a:stretch>
            <a:fillRect/>
          </a:stretch>
        </p:blipFill>
        <p:spPr bwMode="auto">
          <a:xfrm>
            <a:off x="6300192" y="2996952"/>
            <a:ext cx="1656184" cy="1512168"/>
          </a:xfrm>
          <a:prstGeom prst="rect">
            <a:avLst/>
          </a:prstGeom>
          <a:noFill/>
        </p:spPr>
      </p:pic>
      <p:pic>
        <p:nvPicPr>
          <p:cNvPr id="3088" name="Picture 16" descr="Botas De Seguridad Westland En - Calzado - Mercado Libre Ecuador"/>
          <p:cNvPicPr>
            <a:picLocks noChangeAspect="1" noChangeArrowheads="1"/>
          </p:cNvPicPr>
          <p:nvPr/>
        </p:nvPicPr>
        <p:blipFill>
          <a:blip r:embed="rId8" cstate="print"/>
          <a:srcRect/>
          <a:stretch>
            <a:fillRect/>
          </a:stretch>
        </p:blipFill>
        <p:spPr bwMode="auto">
          <a:xfrm>
            <a:off x="6444208" y="4832176"/>
            <a:ext cx="2025824" cy="2025824"/>
          </a:xfrm>
          <a:prstGeom prst="rect">
            <a:avLst/>
          </a:prstGeom>
          <a:noFill/>
        </p:spPr>
      </p:pic>
      <p:pic>
        <p:nvPicPr>
          <p:cNvPr id="3090" name="Picture 18" descr="Los CDC recomiendan el uso de mascarilla casera de tela contra el ..."/>
          <p:cNvPicPr>
            <a:picLocks noChangeAspect="1" noChangeArrowheads="1"/>
          </p:cNvPicPr>
          <p:nvPr/>
        </p:nvPicPr>
        <p:blipFill>
          <a:blip r:embed="rId9" cstate="print"/>
          <a:srcRect r="54913"/>
          <a:stretch>
            <a:fillRect/>
          </a:stretch>
        </p:blipFill>
        <p:spPr bwMode="auto">
          <a:xfrm>
            <a:off x="2843808" y="1484784"/>
            <a:ext cx="1099264" cy="136815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1628800"/>
            <a:ext cx="7704856" cy="3046988"/>
          </a:xfrm>
          <a:prstGeom prst="rect">
            <a:avLst/>
          </a:prstGeom>
        </p:spPr>
        <p:txBody>
          <a:bodyPr wrap="square">
            <a:spAutoFit/>
          </a:bodyPr>
          <a:lstStyle/>
          <a:p>
            <a:pPr algn="just"/>
            <a:r>
              <a:rPr lang="es-EC" sz="2400" dirty="0"/>
              <a:t>El propósito de este plan es establecer un marco de referencia para todos los servidores públicos y trabajadores del Gobierno Autónomo Descentralizado Provincial de Santo Domingo de los Tsáchilas, para que retornen a sus labores tanto administrativas como operacionales y poder de manera conjunta reducir la morbilidad, mortalidad y disrupción social y económica asociadas a un brote de COVID-19. </a:t>
            </a:r>
          </a:p>
        </p:txBody>
      </p:sp>
      <p:sp>
        <p:nvSpPr>
          <p:cNvPr id="5" name="4 Rectángulo"/>
          <p:cNvSpPr/>
          <p:nvPr/>
        </p:nvSpPr>
        <p:spPr>
          <a:xfrm>
            <a:off x="467544" y="764704"/>
            <a:ext cx="8424936" cy="523220"/>
          </a:xfrm>
          <a:prstGeom prst="rect">
            <a:avLst/>
          </a:prstGeom>
        </p:spPr>
        <p:txBody>
          <a:bodyPr wrap="square">
            <a:spAutoFit/>
          </a:bodyPr>
          <a:lstStyle/>
          <a:p>
            <a:r>
              <a:rPr lang="es-ES" sz="2800" b="1" dirty="0">
                <a:solidFill>
                  <a:srgbClr val="FF0000"/>
                </a:solidFill>
                <a:latin typeface="Times New Roman" pitchFamily="18" charset="0"/>
                <a:cs typeface="Times New Roman" pitchFamily="18" charset="0"/>
              </a:rPr>
              <a:t>PROPÓSITO</a:t>
            </a:r>
            <a:endParaRPr lang="es-EC"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620688"/>
            <a:ext cx="4572000" cy="369332"/>
          </a:xfrm>
          <a:prstGeom prst="rect">
            <a:avLst/>
          </a:prstGeom>
        </p:spPr>
        <p:txBody>
          <a:bodyPr>
            <a:spAutoFit/>
          </a:bodyPr>
          <a:lstStyle/>
          <a:p>
            <a:pPr lvl="1" algn="just">
              <a:buBlip>
                <a:blip r:embed="rId2"/>
              </a:buBlip>
            </a:pPr>
            <a:r>
              <a:rPr lang="es-ES" dirty="0">
                <a:latin typeface="Times New Roman" pitchFamily="18" charset="0"/>
                <a:cs typeface="Times New Roman" pitchFamily="18" charset="0"/>
              </a:rPr>
              <a:t>Recogerse el cabello </a:t>
            </a:r>
          </a:p>
        </p:txBody>
      </p:sp>
      <p:pic>
        <p:nvPicPr>
          <p:cNvPr id="2054" name="Picture 6" descr="Peinados que dañan el cabello: La cola de caballo | Ella Hoy"/>
          <p:cNvPicPr>
            <a:picLocks noChangeAspect="1" noChangeArrowheads="1"/>
          </p:cNvPicPr>
          <p:nvPr/>
        </p:nvPicPr>
        <p:blipFill>
          <a:blip r:embed="rId3" cstate="print"/>
          <a:srcRect/>
          <a:stretch>
            <a:fillRect/>
          </a:stretch>
        </p:blipFill>
        <p:spPr bwMode="auto">
          <a:xfrm>
            <a:off x="2905334" y="230843"/>
            <a:ext cx="1944216" cy="1584176"/>
          </a:xfrm>
          <a:prstGeom prst="rect">
            <a:avLst/>
          </a:prstGeom>
          <a:noFill/>
        </p:spPr>
      </p:pic>
      <p:sp>
        <p:nvSpPr>
          <p:cNvPr id="8" name="7 Rectángulo"/>
          <p:cNvSpPr/>
          <p:nvPr/>
        </p:nvSpPr>
        <p:spPr>
          <a:xfrm>
            <a:off x="0" y="1988840"/>
            <a:ext cx="4572000" cy="369332"/>
          </a:xfrm>
          <a:prstGeom prst="rect">
            <a:avLst/>
          </a:prstGeom>
        </p:spPr>
        <p:txBody>
          <a:bodyPr>
            <a:spAutoFit/>
          </a:bodyPr>
          <a:lstStyle/>
          <a:p>
            <a:pPr lvl="1" algn="just">
              <a:buBlip>
                <a:blip r:embed="rId2"/>
              </a:buBlip>
            </a:pPr>
            <a:r>
              <a:rPr lang="es-ES" dirty="0">
                <a:latin typeface="Times New Roman" pitchFamily="18" charset="0"/>
                <a:cs typeface="Times New Roman" pitchFamily="18" charset="0"/>
              </a:rPr>
              <a:t>Evitar usar reloj cadenas pulseras anillos</a:t>
            </a:r>
          </a:p>
        </p:txBody>
      </p:sp>
      <p:pic>
        <p:nvPicPr>
          <p:cNvPr id="2056" name="Picture 8" descr="Cuánto tiempo dura el coronavirus en las distintas superficies ..."/>
          <p:cNvPicPr>
            <a:picLocks noChangeAspect="1" noChangeArrowheads="1"/>
          </p:cNvPicPr>
          <p:nvPr/>
        </p:nvPicPr>
        <p:blipFill>
          <a:blip r:embed="rId4" cstate="print"/>
          <a:srcRect/>
          <a:stretch>
            <a:fillRect/>
          </a:stretch>
        </p:blipFill>
        <p:spPr bwMode="auto">
          <a:xfrm>
            <a:off x="1403648" y="2564904"/>
            <a:ext cx="6984776" cy="367240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9844" y="332656"/>
            <a:ext cx="3379130" cy="369332"/>
          </a:xfrm>
          <a:prstGeom prst="rect">
            <a:avLst/>
          </a:prstGeom>
        </p:spPr>
        <p:txBody>
          <a:bodyPr wrap="none">
            <a:spAutoFit/>
          </a:bodyPr>
          <a:lstStyle/>
          <a:p>
            <a:pPr lvl="1" algn="just">
              <a:buBlip>
                <a:blip r:embed="rId2"/>
              </a:buBlip>
            </a:pPr>
            <a:r>
              <a:rPr lang="es-ES" dirty="0">
                <a:latin typeface="Times New Roman" pitchFamily="18" charset="0"/>
                <a:cs typeface="Times New Roman" pitchFamily="18" charset="0"/>
              </a:rPr>
              <a:t>Se recomienda uñas cortas </a:t>
            </a:r>
          </a:p>
        </p:txBody>
      </p:sp>
      <p:pic>
        <p:nvPicPr>
          <p:cNvPr id="1026" name="Picture 2" descr="Cómo limpiar las uñas - VIX"/>
          <p:cNvPicPr>
            <a:picLocks noChangeAspect="1" noChangeArrowheads="1"/>
          </p:cNvPicPr>
          <p:nvPr/>
        </p:nvPicPr>
        <p:blipFill>
          <a:blip r:embed="rId3" cstate="print"/>
          <a:srcRect/>
          <a:stretch>
            <a:fillRect/>
          </a:stretch>
        </p:blipFill>
        <p:spPr bwMode="auto">
          <a:xfrm>
            <a:off x="899592" y="692696"/>
            <a:ext cx="3376861" cy="2244144"/>
          </a:xfrm>
          <a:prstGeom prst="rect">
            <a:avLst/>
          </a:prstGeom>
          <a:noFill/>
        </p:spPr>
      </p:pic>
      <p:sp>
        <p:nvSpPr>
          <p:cNvPr id="6" name="5 Rectángulo"/>
          <p:cNvSpPr/>
          <p:nvPr/>
        </p:nvSpPr>
        <p:spPr>
          <a:xfrm>
            <a:off x="323528" y="3501008"/>
            <a:ext cx="1769715" cy="369332"/>
          </a:xfrm>
          <a:prstGeom prst="rect">
            <a:avLst/>
          </a:prstGeom>
        </p:spPr>
        <p:txBody>
          <a:bodyPr wrap="none">
            <a:spAutoFit/>
          </a:bodyPr>
          <a:lstStyle/>
          <a:p>
            <a:pPr lvl="1" algn="just">
              <a:buBlip>
                <a:blip r:embed="rId2"/>
              </a:buBlip>
            </a:pPr>
            <a:r>
              <a:rPr lang="es-ES" dirty="0">
                <a:latin typeface="Times New Roman" pitchFamily="18" charset="0"/>
                <a:cs typeface="Times New Roman" pitchFamily="18" charset="0"/>
              </a:rPr>
              <a:t>Afeitarse  </a:t>
            </a:r>
          </a:p>
        </p:txBody>
      </p:sp>
      <p:pic>
        <p:nvPicPr>
          <p:cNvPr id="1028" name="Picture 4" descr="Crema para antes del afeitado | Proraso | Cuidado masculino"/>
          <p:cNvPicPr>
            <a:picLocks noChangeAspect="1" noChangeArrowheads="1"/>
          </p:cNvPicPr>
          <p:nvPr/>
        </p:nvPicPr>
        <p:blipFill>
          <a:blip r:embed="rId4" cstate="print"/>
          <a:srcRect/>
          <a:stretch>
            <a:fillRect/>
          </a:stretch>
        </p:blipFill>
        <p:spPr bwMode="auto">
          <a:xfrm>
            <a:off x="2627784" y="3429000"/>
            <a:ext cx="2808312" cy="2808312"/>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755576" y="404664"/>
            <a:ext cx="7776864" cy="923330"/>
          </a:xfrm>
          <a:prstGeom prst="rect">
            <a:avLst/>
          </a:prstGeom>
        </p:spPr>
        <p:txBody>
          <a:bodyPr wrap="square">
            <a:spAutoFit/>
          </a:bodyPr>
          <a:lstStyle/>
          <a:p>
            <a:pPr algn="just">
              <a:buBlip>
                <a:blip r:embed="rId2"/>
              </a:buBlip>
            </a:pPr>
            <a:r>
              <a:rPr lang="es-ES" dirty="0"/>
              <a:t> </a:t>
            </a:r>
            <a:r>
              <a:rPr lang="es-ES" dirty="0">
                <a:latin typeface="Times New Roman" pitchFamily="18" charset="0"/>
                <a:cs typeface="Times New Roman" pitchFamily="18" charset="0"/>
              </a:rPr>
              <a:t>Evitar en la medida de lo posible, utilizar equipos y dispositivos de otros trabajadores. En caso de que sea necesario, desinfecte antes de usarlos, y si no es posible evitarlo, lávese las manos inmediatamente después de haberlos usado</a:t>
            </a:r>
            <a:endParaRPr lang="es-EC" dirty="0">
              <a:latin typeface="Times New Roman" pitchFamily="18" charset="0"/>
              <a:cs typeface="Times New Roman" pitchFamily="18" charset="0"/>
            </a:endParaRPr>
          </a:p>
        </p:txBody>
      </p:sp>
      <p:pic>
        <p:nvPicPr>
          <p:cNvPr id="5" name="Picture 2" descr="Auriculares de diadema inalámbrico negro acostado en la esquina de ..."/>
          <p:cNvPicPr>
            <a:picLocks noChangeAspect="1" noChangeArrowheads="1"/>
          </p:cNvPicPr>
          <p:nvPr/>
        </p:nvPicPr>
        <p:blipFill>
          <a:blip r:embed="rId3" cstate="print"/>
          <a:srcRect b="14265"/>
          <a:stretch>
            <a:fillRect/>
          </a:stretch>
        </p:blipFill>
        <p:spPr bwMode="auto">
          <a:xfrm>
            <a:off x="323528" y="1772816"/>
            <a:ext cx="2088232" cy="2070941"/>
          </a:xfrm>
          <a:prstGeom prst="rect">
            <a:avLst/>
          </a:prstGeom>
          <a:noFill/>
        </p:spPr>
      </p:pic>
      <p:pic>
        <p:nvPicPr>
          <p:cNvPr id="6" name="Picture 16" descr="Mouse Inalámbrico Ti Power Negro con dor | CH | Sitio de Chedraui"/>
          <p:cNvPicPr>
            <a:picLocks noChangeAspect="1" noChangeArrowheads="1"/>
          </p:cNvPicPr>
          <p:nvPr/>
        </p:nvPicPr>
        <p:blipFill>
          <a:blip r:embed="rId4" cstate="print"/>
          <a:srcRect/>
          <a:stretch>
            <a:fillRect/>
          </a:stretch>
        </p:blipFill>
        <p:spPr bwMode="auto">
          <a:xfrm>
            <a:off x="251520" y="4005064"/>
            <a:ext cx="2457103" cy="2457104"/>
          </a:xfrm>
          <a:prstGeom prst="rect">
            <a:avLst/>
          </a:prstGeom>
          <a:noFill/>
        </p:spPr>
      </p:pic>
      <p:pic>
        <p:nvPicPr>
          <p:cNvPr id="29698" name="Picture 2" descr="No hay ninguna descripción de la foto disponible."/>
          <p:cNvPicPr>
            <a:picLocks noChangeAspect="1" noChangeArrowheads="1"/>
          </p:cNvPicPr>
          <p:nvPr/>
        </p:nvPicPr>
        <p:blipFill>
          <a:blip r:embed="rId5" cstate="print"/>
          <a:srcRect/>
          <a:stretch>
            <a:fillRect/>
          </a:stretch>
        </p:blipFill>
        <p:spPr bwMode="auto">
          <a:xfrm>
            <a:off x="3347864" y="1412776"/>
            <a:ext cx="5222404" cy="4824536"/>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No hay ninguna descripción de la foto disponible."/>
          <p:cNvPicPr>
            <a:picLocks noChangeAspect="1" noChangeArrowheads="1"/>
          </p:cNvPicPr>
          <p:nvPr/>
        </p:nvPicPr>
        <p:blipFill>
          <a:blip r:embed="rId2" cstate="print"/>
          <a:srcRect/>
          <a:stretch>
            <a:fillRect/>
          </a:stretch>
        </p:blipFill>
        <p:spPr bwMode="auto">
          <a:xfrm>
            <a:off x="539552" y="1988840"/>
            <a:ext cx="4086532" cy="4509270"/>
          </a:xfrm>
          <a:prstGeom prst="rect">
            <a:avLst/>
          </a:prstGeom>
          <a:noFill/>
        </p:spPr>
      </p:pic>
      <p:pic>
        <p:nvPicPr>
          <p:cNvPr id="27652" name="Picture 4" descr="La imagen puede contener: 1 persona"/>
          <p:cNvPicPr>
            <a:picLocks noChangeAspect="1" noChangeArrowheads="1"/>
          </p:cNvPicPr>
          <p:nvPr/>
        </p:nvPicPr>
        <p:blipFill>
          <a:blip r:embed="rId3" cstate="print"/>
          <a:srcRect/>
          <a:stretch>
            <a:fillRect/>
          </a:stretch>
        </p:blipFill>
        <p:spPr bwMode="auto">
          <a:xfrm>
            <a:off x="4860032" y="1916832"/>
            <a:ext cx="3760991" cy="4562873"/>
          </a:xfrm>
          <a:prstGeom prst="rect">
            <a:avLst/>
          </a:prstGeom>
          <a:noFill/>
        </p:spPr>
      </p:pic>
      <p:sp>
        <p:nvSpPr>
          <p:cNvPr id="6" name="5 Rectángulo"/>
          <p:cNvSpPr/>
          <p:nvPr/>
        </p:nvSpPr>
        <p:spPr>
          <a:xfrm>
            <a:off x="467544" y="188640"/>
            <a:ext cx="8424936" cy="1477328"/>
          </a:xfrm>
          <a:prstGeom prst="rect">
            <a:avLst/>
          </a:prstGeom>
        </p:spPr>
        <p:txBody>
          <a:bodyPr wrap="square">
            <a:spAutoFit/>
          </a:bodyPr>
          <a:lstStyle/>
          <a:p>
            <a:pPr>
              <a:buBlip>
                <a:blip r:embed="rId4"/>
              </a:buBlip>
            </a:pPr>
            <a:r>
              <a:rPr lang="es-ES" dirty="0">
                <a:latin typeface="Times New Roman" pitchFamily="18" charset="0"/>
                <a:cs typeface="Times New Roman" pitchFamily="18" charset="0"/>
              </a:rPr>
              <a:t>Lavarse frecuentemente las manos con agua y jabón, o con alcohol en gel, que cuente con Registro Sanitario. </a:t>
            </a:r>
          </a:p>
          <a:p>
            <a:pPr>
              <a:buBlip>
                <a:blip r:embed="rId4"/>
              </a:buBlip>
            </a:pPr>
            <a:r>
              <a:rPr lang="es-ES" dirty="0">
                <a:latin typeface="Times New Roman" pitchFamily="18" charset="0"/>
                <a:cs typeface="Times New Roman" pitchFamily="18" charset="0"/>
              </a:rPr>
              <a:t>Lavarse las manos después de toser, o estornudar o después de tocar superficies potencialmente contaminadas. </a:t>
            </a:r>
          </a:p>
          <a:p>
            <a:pPr>
              <a:buBlip>
                <a:blip r:embed="rId4"/>
              </a:buBlip>
            </a:pPr>
            <a:r>
              <a:rPr lang="es-ES" dirty="0">
                <a:latin typeface="Times New Roman" pitchFamily="18" charset="0"/>
                <a:cs typeface="Times New Roman" pitchFamily="18" charset="0"/>
              </a:rPr>
              <a:t>El lavado de manos deber durar al menos 40 segundos. </a:t>
            </a:r>
            <a:endParaRPr lang="es-EC"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6552" y="404664"/>
            <a:ext cx="4608512" cy="1477328"/>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Cúbrase la nariz y la boca con un pañuelo desechable al toser y estornudar, y deséchalo a continuación a un cubo de basura que cuente con tapa de ser posible accionados con pedal</a:t>
            </a:r>
          </a:p>
        </p:txBody>
      </p:sp>
      <p:pic>
        <p:nvPicPr>
          <p:cNvPr id="26626" name="Picture 2" descr="Si tienes ELA, vacúnate contra la gripe - ELA Andalucía"/>
          <p:cNvPicPr>
            <a:picLocks noChangeAspect="1" noChangeArrowheads="1"/>
          </p:cNvPicPr>
          <p:nvPr/>
        </p:nvPicPr>
        <p:blipFill>
          <a:blip r:embed="rId3" cstate="print"/>
          <a:srcRect/>
          <a:stretch>
            <a:fillRect/>
          </a:stretch>
        </p:blipFill>
        <p:spPr bwMode="auto">
          <a:xfrm>
            <a:off x="4716016" y="1700808"/>
            <a:ext cx="3865602" cy="3456384"/>
          </a:xfrm>
          <a:prstGeom prst="rect">
            <a:avLst/>
          </a:prstGeom>
          <a:noFill/>
        </p:spPr>
      </p:pic>
      <p:sp>
        <p:nvSpPr>
          <p:cNvPr id="26628" name="AutoShape 4" descr="Issemym on Twitter: &quot;Si presentas alguna #EnfermedadRespiratoria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26630" name="Picture 6" descr="Issemym on Twitter: &quot;Si presentas alguna #EnfermedadRespiratoria ..."/>
          <p:cNvPicPr>
            <a:picLocks noChangeAspect="1" noChangeArrowheads="1"/>
          </p:cNvPicPr>
          <p:nvPr/>
        </p:nvPicPr>
        <p:blipFill>
          <a:blip r:embed="rId4" cstate="print"/>
          <a:srcRect/>
          <a:stretch>
            <a:fillRect/>
          </a:stretch>
        </p:blipFill>
        <p:spPr bwMode="auto">
          <a:xfrm>
            <a:off x="251520" y="2636912"/>
            <a:ext cx="3816424" cy="3384376"/>
          </a:xfrm>
          <a:prstGeom prst="rect">
            <a:avLst/>
          </a:prstGeom>
          <a:noFill/>
        </p:spPr>
      </p:pic>
      <p:sp>
        <p:nvSpPr>
          <p:cNvPr id="8" name="7 Rectángulo"/>
          <p:cNvSpPr/>
          <p:nvPr/>
        </p:nvSpPr>
        <p:spPr>
          <a:xfrm>
            <a:off x="4355976" y="476672"/>
            <a:ext cx="4572000"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Si no dispone de pañuelos emplee la parte interna del codo sin quitarse la mascarilla para no contaminar las manos</a:t>
            </a:r>
            <a:r>
              <a:rPr lang="es-ES" dirty="0"/>
              <a:t>.</a:t>
            </a:r>
            <a:endParaRPr lang="es-EC"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La imagen puede contener: texto"/>
          <p:cNvPicPr>
            <a:picLocks noChangeAspect="1" noChangeArrowheads="1"/>
          </p:cNvPicPr>
          <p:nvPr/>
        </p:nvPicPr>
        <p:blipFill>
          <a:blip r:embed="rId2" cstate="print"/>
          <a:srcRect b="23065"/>
          <a:stretch>
            <a:fillRect/>
          </a:stretch>
        </p:blipFill>
        <p:spPr bwMode="auto">
          <a:xfrm>
            <a:off x="395536" y="620688"/>
            <a:ext cx="4104456" cy="4145079"/>
          </a:xfrm>
          <a:prstGeom prst="rect">
            <a:avLst/>
          </a:prstGeom>
          <a:noFill/>
        </p:spPr>
      </p:pic>
      <p:pic>
        <p:nvPicPr>
          <p:cNvPr id="9" name="Picture 2" descr="Consejos para prevenir el coronavirus | la diaria | Uruguay"/>
          <p:cNvPicPr>
            <a:picLocks noChangeAspect="1" noChangeArrowheads="1"/>
          </p:cNvPicPr>
          <p:nvPr/>
        </p:nvPicPr>
        <p:blipFill>
          <a:blip r:embed="rId3" cstate="print"/>
          <a:srcRect l="54557" t="33106" r="15607" b="48134"/>
          <a:stretch>
            <a:fillRect/>
          </a:stretch>
        </p:blipFill>
        <p:spPr bwMode="auto">
          <a:xfrm>
            <a:off x="5148064" y="1772816"/>
            <a:ext cx="3096344" cy="1224136"/>
          </a:xfrm>
          <a:prstGeom prst="rect">
            <a:avLst/>
          </a:prstGeom>
          <a:noFill/>
        </p:spPr>
      </p:pic>
      <p:pic>
        <p:nvPicPr>
          <p:cNvPr id="31750" name="Picture 6" descr="IEEPO on Twitter: &quot;No compartir alimentos, bebidas, vasos ..."/>
          <p:cNvPicPr>
            <a:picLocks noChangeAspect="1" noChangeArrowheads="1"/>
          </p:cNvPicPr>
          <p:nvPr/>
        </p:nvPicPr>
        <p:blipFill>
          <a:blip r:embed="rId4" cstate="print"/>
          <a:srcRect l="7560" t="32760" r="11801" b="28811"/>
          <a:stretch>
            <a:fillRect/>
          </a:stretch>
        </p:blipFill>
        <p:spPr bwMode="auto">
          <a:xfrm>
            <a:off x="5148064" y="3356992"/>
            <a:ext cx="3744416" cy="2059541"/>
          </a:xfrm>
          <a:prstGeom prst="rect">
            <a:avLst/>
          </a:prstGeom>
          <a:noFill/>
        </p:spPr>
      </p:pic>
      <p:pic>
        <p:nvPicPr>
          <p:cNvPr id="1026" name="Picture 2"/>
          <p:cNvPicPr>
            <a:picLocks noChangeAspect="1" noChangeArrowheads="1"/>
          </p:cNvPicPr>
          <p:nvPr/>
        </p:nvPicPr>
        <p:blipFill>
          <a:blip r:embed="rId5" cstate="print"/>
          <a:srcRect/>
          <a:stretch>
            <a:fillRect/>
          </a:stretch>
        </p:blipFill>
        <p:spPr bwMode="auto">
          <a:xfrm>
            <a:off x="5148064" y="332656"/>
            <a:ext cx="3274318" cy="132397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548680"/>
            <a:ext cx="8892480" cy="1200329"/>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Si empieza a notar síntomas, avise a sus compañeros y superiores, extreme las precauciones tanto de distanciamiento social como de higiene mientras esté en el puesto de trabajo y contacte de inmediato con el </a:t>
            </a:r>
            <a:r>
              <a:rPr lang="es-ES" b="1" dirty="0">
                <a:latin typeface="Times New Roman" pitchFamily="18" charset="0"/>
                <a:cs typeface="Times New Roman" pitchFamily="18" charset="0"/>
              </a:rPr>
              <a:t>Departamento de RRHH o Unidad de Seguridad y Salud Ocupacional.</a:t>
            </a:r>
            <a:endParaRPr lang="es-ES" dirty="0">
              <a:latin typeface="Times New Roman" pitchFamily="18" charset="0"/>
              <a:cs typeface="Times New Roman" pitchFamily="18" charset="0"/>
            </a:endParaRPr>
          </a:p>
        </p:txBody>
      </p:sp>
      <p:pic>
        <p:nvPicPr>
          <p:cNvPr id="32770" name="Picture 2" descr="Coronavirus: qué le hace esta enfermedad al cuerpo y qué pasó con ..."/>
          <p:cNvPicPr>
            <a:picLocks noChangeAspect="1" noChangeArrowheads="1"/>
          </p:cNvPicPr>
          <p:nvPr/>
        </p:nvPicPr>
        <p:blipFill>
          <a:blip r:embed="rId3" cstate="print"/>
          <a:srcRect t="13462"/>
          <a:stretch>
            <a:fillRect/>
          </a:stretch>
        </p:blipFill>
        <p:spPr bwMode="auto">
          <a:xfrm>
            <a:off x="1691680" y="2204864"/>
            <a:ext cx="5328592" cy="381642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descr="La imagen puede contener: texto que dice &quot;Higiene en el trabajo: Utiliza toalla desinfectantes para limpiar tu lugar de trabajo. Lávate las manos antes de saludar después baño. Anda un pañuelo por cualquier tos estornudo. Evita Evita cambios bruscos de temperatura. Asegúrate de evitar áreasco polvo en tu lugar de trabajo. MEDICLINIC&quot;"/>
          <p:cNvPicPr>
            <a:picLocks noChangeAspect="1" noChangeArrowheads="1"/>
          </p:cNvPicPr>
          <p:nvPr/>
        </p:nvPicPr>
        <p:blipFill>
          <a:blip r:embed="rId2" cstate="print"/>
          <a:srcRect b="10226"/>
          <a:stretch>
            <a:fillRect/>
          </a:stretch>
        </p:blipFill>
        <p:spPr bwMode="auto">
          <a:xfrm>
            <a:off x="1259632" y="476672"/>
            <a:ext cx="6839744" cy="5492223"/>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0" y="404664"/>
            <a:ext cx="8676456" cy="2585323"/>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puede usar detergentes habituales, aunque también se pueden contemplar la incorporación de lejía u otros productos desinfectantes a las rutinas de limpieza, siempre en condiciones de seguridad.</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endParaRPr lang="es-ES" dirty="0"/>
          </a:p>
        </p:txBody>
      </p:sp>
      <p:sp>
        <p:nvSpPr>
          <p:cNvPr id="34820" name="AutoShape 4" descr="Detergentes y Limpieza archivos | TU ABASTI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4822" name="AutoShape 6" descr="Detergentes y Limpieza archivos | TU ABASTIC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4824" name="AutoShape 8" descr="Detergentes y Limpiadores domésticos | Mérieux Nutrisciences Españ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4828" name="Picture 12" descr="Bosque Verde Lejia normal (apta para desinfeccion agua de bebida ..."/>
          <p:cNvPicPr>
            <a:picLocks noChangeAspect="1" noChangeArrowheads="1"/>
          </p:cNvPicPr>
          <p:nvPr/>
        </p:nvPicPr>
        <p:blipFill>
          <a:blip r:embed="rId3" cstate="print"/>
          <a:srcRect/>
          <a:stretch>
            <a:fillRect/>
          </a:stretch>
        </p:blipFill>
        <p:spPr bwMode="auto">
          <a:xfrm>
            <a:off x="6084168" y="1556792"/>
            <a:ext cx="2232248" cy="2952328"/>
          </a:xfrm>
          <a:prstGeom prst="rect">
            <a:avLst/>
          </a:prstGeom>
          <a:noFill/>
        </p:spPr>
      </p:pic>
      <p:pic>
        <p:nvPicPr>
          <p:cNvPr id="34832" name="Picture 16" descr="Botellas Detergentes Plásticas. Productos De Limpieza. Stock de ..."/>
          <p:cNvPicPr>
            <a:picLocks noChangeAspect="1" noChangeArrowheads="1"/>
          </p:cNvPicPr>
          <p:nvPr/>
        </p:nvPicPr>
        <p:blipFill>
          <a:blip r:embed="rId4" cstate="print"/>
          <a:srcRect/>
          <a:stretch>
            <a:fillRect/>
          </a:stretch>
        </p:blipFill>
        <p:spPr bwMode="auto">
          <a:xfrm>
            <a:off x="323528" y="1556792"/>
            <a:ext cx="4955704" cy="3716778"/>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212976"/>
            <a:ext cx="8208912" cy="92333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Una vez finalizada la limpieza, y tras despojarse de guantes y mascarilla, es necesario que el personal de limpieza realice una completa higiene de manos, con agua y jabón, al menos 40-60 segundos.</a:t>
            </a:r>
            <a:endParaRPr lang="es-EC" dirty="0">
              <a:latin typeface="Times New Roman" pitchFamily="18" charset="0"/>
              <a:cs typeface="Times New Roman" pitchFamily="18" charset="0"/>
            </a:endParaRPr>
          </a:p>
        </p:txBody>
      </p:sp>
      <p:sp>
        <p:nvSpPr>
          <p:cNvPr id="5" name="4 Rectángulo"/>
          <p:cNvSpPr/>
          <p:nvPr/>
        </p:nvSpPr>
        <p:spPr>
          <a:xfrm>
            <a:off x="251520" y="404664"/>
            <a:ext cx="8640960" cy="646331"/>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Asegurar una correcta protección del personal encargado de la limpieza. Todas las tareas deben realizarse con mascarilla y guantes de un solo uso</a:t>
            </a:r>
            <a:r>
              <a:rPr lang="es-ES" dirty="0"/>
              <a:t>.</a:t>
            </a:r>
            <a:endParaRPr lang="es-EC" dirty="0"/>
          </a:p>
        </p:txBody>
      </p:sp>
      <p:pic>
        <p:nvPicPr>
          <p:cNvPr id="6" name="Picture 14" descr="La labor fundamental del personal de limpieza de los hospitales ..."/>
          <p:cNvPicPr>
            <a:picLocks noChangeAspect="1" noChangeArrowheads="1"/>
          </p:cNvPicPr>
          <p:nvPr/>
        </p:nvPicPr>
        <p:blipFill>
          <a:blip r:embed="rId3" cstate="print"/>
          <a:srcRect/>
          <a:stretch>
            <a:fillRect/>
          </a:stretch>
        </p:blipFill>
        <p:spPr bwMode="auto">
          <a:xfrm>
            <a:off x="2195736" y="1196753"/>
            <a:ext cx="3816424" cy="1872208"/>
          </a:xfrm>
          <a:prstGeom prst="rect">
            <a:avLst/>
          </a:prstGeom>
          <a:noFill/>
        </p:spPr>
      </p:pic>
      <p:pic>
        <p:nvPicPr>
          <p:cNvPr id="33794" name="Picture 2" descr="LA IMPORTANCIA DE UNA CORRECTA TÉCNICA DE LAVADO DE MANOS ..."/>
          <p:cNvPicPr>
            <a:picLocks noChangeAspect="1" noChangeArrowheads="1"/>
          </p:cNvPicPr>
          <p:nvPr/>
        </p:nvPicPr>
        <p:blipFill>
          <a:blip r:embed="rId4" cstate="print"/>
          <a:srcRect/>
          <a:stretch>
            <a:fillRect/>
          </a:stretch>
        </p:blipFill>
        <p:spPr bwMode="auto">
          <a:xfrm>
            <a:off x="1835696" y="4293096"/>
            <a:ext cx="4976494" cy="227687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1628800"/>
            <a:ext cx="7992888" cy="2677656"/>
          </a:xfrm>
          <a:prstGeom prst="rect">
            <a:avLst/>
          </a:prstGeom>
        </p:spPr>
        <p:txBody>
          <a:bodyPr wrap="square">
            <a:spAutoFit/>
          </a:bodyPr>
          <a:lstStyle/>
          <a:p>
            <a:pPr algn="just"/>
            <a:r>
              <a:rPr lang="es-EC" sz="2400" dirty="0"/>
              <a:t>El plan aplica </a:t>
            </a:r>
            <a:r>
              <a:rPr lang="es-EC" sz="2400" b="1" i="1" dirty="0"/>
              <a:t>obligatoriamente para todos los servidores públicos y trabajadores que laboran en las diferentes modalidades en el Gobierno Autónomo Descentralizado Provincial de Santo Domingo de los Tsáchilas</a:t>
            </a:r>
            <a:r>
              <a:rPr lang="es-EC" sz="2400" dirty="0"/>
              <a:t>, aplica además para el personal que colabora en los procesos de preparación y respuesta ante cualquier eventualidad relacionada a la emergencia por COVID-19 dentro de la institución.</a:t>
            </a:r>
          </a:p>
        </p:txBody>
      </p:sp>
      <p:sp>
        <p:nvSpPr>
          <p:cNvPr id="5" name="4 Rectángulo"/>
          <p:cNvSpPr/>
          <p:nvPr/>
        </p:nvSpPr>
        <p:spPr>
          <a:xfrm>
            <a:off x="467544" y="764704"/>
            <a:ext cx="8424936" cy="523220"/>
          </a:xfrm>
          <a:prstGeom prst="rect">
            <a:avLst/>
          </a:prstGeom>
        </p:spPr>
        <p:txBody>
          <a:bodyPr wrap="square">
            <a:spAutoFit/>
          </a:bodyPr>
          <a:lstStyle/>
          <a:p>
            <a:r>
              <a:rPr lang="es-ES" sz="2800" b="1" dirty="0">
                <a:solidFill>
                  <a:srgbClr val="FF0000"/>
                </a:solidFill>
                <a:latin typeface="Times New Roman" pitchFamily="18" charset="0"/>
                <a:cs typeface="Times New Roman" pitchFamily="18" charset="0"/>
              </a:rPr>
              <a:t>ALCANCE</a:t>
            </a:r>
            <a:endParaRPr lang="es-EC"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1781" y="404664"/>
            <a:ext cx="9042219" cy="523220"/>
          </a:xfrm>
          <a:prstGeom prst="rect">
            <a:avLst/>
          </a:prstGeom>
        </p:spPr>
        <p:txBody>
          <a:bodyPr wrap="none">
            <a:spAutoFit/>
          </a:bodyPr>
          <a:lstStyle/>
          <a:p>
            <a:r>
              <a:rPr lang="es-ES" sz="2800" b="1" dirty="0">
                <a:solidFill>
                  <a:srgbClr val="FF0000"/>
                </a:solidFill>
                <a:latin typeface="Times New Roman" pitchFamily="18" charset="0"/>
                <a:cs typeface="Times New Roman" pitchFamily="18" charset="0"/>
              </a:rPr>
              <a:t>MEDIDAS DE HIGIENE EN EL LUGAR DE TRABAJO</a:t>
            </a:r>
            <a:endParaRPr lang="es-EC" sz="2800" dirty="0">
              <a:solidFill>
                <a:srgbClr val="FF0000"/>
              </a:solidFill>
              <a:latin typeface="Times New Roman" pitchFamily="18" charset="0"/>
              <a:cs typeface="Times New Roman" pitchFamily="18" charset="0"/>
            </a:endParaRPr>
          </a:p>
        </p:txBody>
      </p:sp>
      <p:sp>
        <p:nvSpPr>
          <p:cNvPr id="3" name="2 Rectángulo"/>
          <p:cNvSpPr/>
          <p:nvPr/>
        </p:nvSpPr>
        <p:spPr>
          <a:xfrm>
            <a:off x="539552" y="1196752"/>
            <a:ext cx="8280920" cy="2880320"/>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Toma de temperatura al personal </a:t>
            </a:r>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buBlip>
                <a:blip r:embed="rId2"/>
              </a:buBlip>
            </a:pPr>
            <a:endParaRPr lang="es-ES" dirty="0"/>
          </a:p>
          <a:p>
            <a:pPr algn="just">
              <a:buBlip>
                <a:blip r:embed="rId2"/>
              </a:buBlip>
            </a:pPr>
            <a:r>
              <a:rPr lang="es-ES" dirty="0">
                <a:latin typeface="Times New Roman" pitchFamily="18" charset="0"/>
                <a:cs typeface="Times New Roman" pitchFamily="18" charset="0"/>
              </a:rPr>
              <a:t>Colocar dispensadores para uso de gel con alcohol al 70% al ingreso del lugar de trabajo</a:t>
            </a:r>
            <a:endParaRPr lang="es-EC" dirty="0">
              <a:latin typeface="Times New Roman" pitchFamily="18" charset="0"/>
              <a:cs typeface="Times New Roman" pitchFamily="18" charset="0"/>
            </a:endParaRPr>
          </a:p>
        </p:txBody>
      </p:sp>
      <p:pic>
        <p:nvPicPr>
          <p:cNvPr id="3074" name="Picture 2" descr="China eleva a 1.770 los muertos y a 70.548 los afectados por el ..."/>
          <p:cNvPicPr>
            <a:picLocks noChangeAspect="1" noChangeArrowheads="1"/>
          </p:cNvPicPr>
          <p:nvPr/>
        </p:nvPicPr>
        <p:blipFill>
          <a:blip r:embed="rId3" cstate="print"/>
          <a:srcRect/>
          <a:stretch>
            <a:fillRect/>
          </a:stretch>
        </p:blipFill>
        <p:spPr bwMode="auto">
          <a:xfrm>
            <a:off x="4427984" y="980728"/>
            <a:ext cx="4464496" cy="2160240"/>
          </a:xfrm>
          <a:prstGeom prst="rect">
            <a:avLst/>
          </a:prstGeom>
          <a:noFill/>
        </p:spPr>
      </p:pic>
      <p:pic>
        <p:nvPicPr>
          <p:cNvPr id="3076" name="Picture 4" descr="Higiene de manos con alcohol gel - YouTube"/>
          <p:cNvPicPr>
            <a:picLocks noChangeAspect="1" noChangeArrowheads="1"/>
          </p:cNvPicPr>
          <p:nvPr/>
        </p:nvPicPr>
        <p:blipFill>
          <a:blip r:embed="rId4" cstate="print"/>
          <a:srcRect t="14700" b="13901"/>
          <a:stretch>
            <a:fillRect/>
          </a:stretch>
        </p:blipFill>
        <p:spPr bwMode="auto">
          <a:xfrm>
            <a:off x="3131840" y="3861048"/>
            <a:ext cx="2952328" cy="2304256"/>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79512" y="260648"/>
            <a:ext cx="8964488" cy="1200329"/>
          </a:xfrm>
          <a:prstGeom prst="rect">
            <a:avLst/>
          </a:prstGeom>
        </p:spPr>
        <p:txBody>
          <a:bodyPr wrap="square">
            <a:spAutoFit/>
          </a:bodyPr>
          <a:lstStyle/>
          <a:p>
            <a:pPr algn="just">
              <a:buBlip>
                <a:blip r:embed="rId3"/>
              </a:buBlip>
            </a:pPr>
            <a:r>
              <a:rPr lang="es-ES" dirty="0">
                <a:latin typeface="Times New Roman" pitchFamily="18" charset="0"/>
                <a:cs typeface="Times New Roman" pitchFamily="18" charset="0"/>
              </a:rPr>
              <a:t>Realizar tareas de ventilación periódica en las instalaciones</a:t>
            </a:r>
            <a:r>
              <a:rPr lang="es-ES" dirty="0"/>
              <a:t>. </a:t>
            </a:r>
          </a:p>
          <a:p>
            <a:pPr algn="just"/>
            <a:endParaRPr lang="es-ES" dirty="0"/>
          </a:p>
          <a:p>
            <a:pPr algn="just">
              <a:buBlip>
                <a:blip r:embed="rId3"/>
              </a:buBlip>
            </a:pPr>
            <a:endParaRPr lang="es-ES" dirty="0"/>
          </a:p>
          <a:p>
            <a:pPr algn="just">
              <a:buBlip>
                <a:blip r:embed="rId3"/>
              </a:buBlip>
            </a:pPr>
            <a:endParaRPr lang="es-EC" dirty="0"/>
          </a:p>
        </p:txBody>
      </p:sp>
      <p:sp>
        <p:nvSpPr>
          <p:cNvPr id="2058" name="AutoShape 10"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060" name="AutoShape 1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13" name="Picture 4" descr="Cómo se puede prevenir el Coronavirus (COVID-19)? - Quora"/>
          <p:cNvPicPr>
            <a:picLocks noChangeAspect="1" noChangeArrowheads="1"/>
          </p:cNvPicPr>
          <p:nvPr/>
        </p:nvPicPr>
        <p:blipFill>
          <a:blip r:embed="rId4" cstate="print"/>
          <a:srcRect l="36609" t="66693" r="37764" b="10571"/>
          <a:stretch>
            <a:fillRect/>
          </a:stretch>
        </p:blipFill>
        <p:spPr bwMode="auto">
          <a:xfrm>
            <a:off x="323528" y="1340768"/>
            <a:ext cx="1800200" cy="2016224"/>
          </a:xfrm>
          <a:prstGeom prst="rect">
            <a:avLst/>
          </a:prstGeom>
          <a:noFill/>
        </p:spPr>
      </p:pic>
      <p:sp>
        <p:nvSpPr>
          <p:cNvPr id="3075" name="AutoShape 3"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077" name="AutoShape 5"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3079" name="AutoShape 7" descr="MXN Renta - ÚNICAS OFICINAS EN RENTA CARLOS J. NADER ..."/>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3082" name="Picture 10" descr="Cómo se limpia una oficina? - El Rincón del Emprendedor"/>
          <p:cNvPicPr>
            <a:picLocks noChangeAspect="1" noChangeArrowheads="1"/>
          </p:cNvPicPr>
          <p:nvPr/>
        </p:nvPicPr>
        <p:blipFill>
          <a:blip r:embed="rId5" cstate="print"/>
          <a:srcRect/>
          <a:stretch>
            <a:fillRect/>
          </a:stretch>
        </p:blipFill>
        <p:spPr bwMode="auto">
          <a:xfrm>
            <a:off x="2555777" y="1052736"/>
            <a:ext cx="5832648" cy="420004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descr="Cuál es la mejor manera de limpiar la pantalla de tu computadora o ..."/>
          <p:cNvPicPr>
            <a:picLocks noChangeAspect="1" noChangeArrowheads="1"/>
          </p:cNvPicPr>
          <p:nvPr/>
        </p:nvPicPr>
        <p:blipFill>
          <a:blip r:embed="rId2" cstate="print"/>
          <a:srcRect/>
          <a:stretch>
            <a:fillRect/>
          </a:stretch>
        </p:blipFill>
        <p:spPr bwMode="auto">
          <a:xfrm>
            <a:off x="5580112" y="1124744"/>
            <a:ext cx="2376264" cy="2088232"/>
          </a:xfrm>
          <a:prstGeom prst="rect">
            <a:avLst/>
          </a:prstGeom>
          <a:noFill/>
        </p:spPr>
      </p:pic>
      <p:sp>
        <p:nvSpPr>
          <p:cNvPr id="9" name="8 Rectángulo"/>
          <p:cNvSpPr/>
          <p:nvPr/>
        </p:nvSpPr>
        <p:spPr>
          <a:xfrm>
            <a:off x="251520" y="332656"/>
            <a:ext cx="8136904" cy="646331"/>
          </a:xfrm>
          <a:prstGeom prst="rect">
            <a:avLst/>
          </a:prstGeom>
        </p:spPr>
        <p:txBody>
          <a:bodyPr wrap="square">
            <a:spAutoFit/>
          </a:bodyPr>
          <a:lstStyle/>
          <a:p>
            <a:pPr algn="just">
              <a:buBlip>
                <a:blip r:embed="rId3"/>
              </a:buBlip>
            </a:pPr>
            <a:r>
              <a:rPr lang="es-ES" dirty="0"/>
              <a:t>Reforzar las tareas de limpieza, con especial incidencia en superficies, especialmente aquellas que se tocan con más frecuencia.  </a:t>
            </a:r>
          </a:p>
        </p:txBody>
      </p:sp>
      <p:sp>
        <p:nvSpPr>
          <p:cNvPr id="2058" name="AutoShape 10"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2060" name="AutoShape 1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5058" name="Picture 2" descr="Mujer limpiando su celular"/>
          <p:cNvPicPr>
            <a:picLocks noChangeAspect="1" noChangeArrowheads="1"/>
          </p:cNvPicPr>
          <p:nvPr/>
        </p:nvPicPr>
        <p:blipFill>
          <a:blip r:embed="rId4" cstate="print"/>
          <a:srcRect/>
          <a:stretch>
            <a:fillRect/>
          </a:stretch>
        </p:blipFill>
        <p:spPr bwMode="auto">
          <a:xfrm>
            <a:off x="5652120" y="3573016"/>
            <a:ext cx="2304256" cy="2276872"/>
          </a:xfrm>
          <a:prstGeom prst="rect">
            <a:avLst/>
          </a:prstGeom>
          <a:noFill/>
        </p:spPr>
      </p:pic>
      <p:pic>
        <p:nvPicPr>
          <p:cNvPr id="11" name="10 Imagen"/>
          <p:cNvPicPr/>
          <p:nvPr/>
        </p:nvPicPr>
        <p:blipFill>
          <a:blip r:embed="rId5" cstate="print"/>
          <a:srcRect l="10551" t="23388" r="15012" b="52230"/>
          <a:stretch>
            <a:fillRect/>
          </a:stretch>
        </p:blipFill>
        <p:spPr bwMode="auto">
          <a:xfrm>
            <a:off x="395536" y="1268760"/>
            <a:ext cx="4968552" cy="3744416"/>
          </a:xfrm>
          <a:prstGeom prst="rect">
            <a:avLst/>
          </a:prstGeom>
          <a:noFill/>
          <a:ln w="9525">
            <a:noFill/>
            <a:miter lim="800000"/>
            <a:headEnd/>
            <a:tailEnd/>
          </a:ln>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oronavirus: Tips para limpiar tu auto contra contagio de Covid-19 ..."/>
          <p:cNvPicPr>
            <a:picLocks noChangeAspect="1" noChangeArrowheads="1"/>
          </p:cNvPicPr>
          <p:nvPr/>
        </p:nvPicPr>
        <p:blipFill>
          <a:blip r:embed="rId2" cstate="print"/>
          <a:srcRect l="6762" b="11801"/>
          <a:stretch>
            <a:fillRect/>
          </a:stretch>
        </p:blipFill>
        <p:spPr bwMode="auto">
          <a:xfrm>
            <a:off x="2627784" y="260648"/>
            <a:ext cx="6120680" cy="5688632"/>
          </a:xfrm>
          <a:prstGeom prst="rect">
            <a:avLst/>
          </a:prstGeom>
          <a:noFill/>
        </p:spPr>
      </p:pic>
      <p:pic>
        <p:nvPicPr>
          <p:cNvPr id="5" name="Picture 4" descr="Cómo se puede prevenir el Coronavirus (COVID-19)? - Quora"/>
          <p:cNvPicPr>
            <a:picLocks noChangeAspect="1" noChangeArrowheads="1"/>
          </p:cNvPicPr>
          <p:nvPr/>
        </p:nvPicPr>
        <p:blipFill>
          <a:blip r:embed="rId3" cstate="print"/>
          <a:srcRect l="36609" t="66693" r="37764" b="10571"/>
          <a:stretch>
            <a:fillRect/>
          </a:stretch>
        </p:blipFill>
        <p:spPr bwMode="auto">
          <a:xfrm>
            <a:off x="179512" y="260648"/>
            <a:ext cx="1800200" cy="2016224"/>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descr="Cómo limpiar herramientas de jardín oxidadas: 14 Paso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5" name="4 Rectángulo"/>
          <p:cNvSpPr/>
          <p:nvPr/>
        </p:nvSpPr>
        <p:spPr>
          <a:xfrm>
            <a:off x="467544" y="692696"/>
            <a:ext cx="8064896" cy="369332"/>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Limpiar el área de trabajo usada por un empleado en cada cambio de turno</a:t>
            </a:r>
            <a:endParaRPr lang="es-EC" dirty="0">
              <a:latin typeface="Times New Roman" pitchFamily="18" charset="0"/>
              <a:cs typeface="Times New Roman" pitchFamily="18" charset="0"/>
            </a:endParaRPr>
          </a:p>
        </p:txBody>
      </p:sp>
      <p:pic>
        <p:nvPicPr>
          <p:cNvPr id="2050" name="Picture 2" descr="Cuatro puntos clave que limpiar en la oficina - Gare Limpieza"/>
          <p:cNvPicPr>
            <a:picLocks noChangeAspect="1" noChangeArrowheads="1"/>
          </p:cNvPicPr>
          <p:nvPr/>
        </p:nvPicPr>
        <p:blipFill>
          <a:blip r:embed="rId3" cstate="print"/>
          <a:srcRect/>
          <a:stretch>
            <a:fillRect/>
          </a:stretch>
        </p:blipFill>
        <p:spPr bwMode="auto">
          <a:xfrm>
            <a:off x="2195736" y="1412776"/>
            <a:ext cx="4569024" cy="3043042"/>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322203"/>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tabLst>
                <a:tab pos="571500" algn="l"/>
              </a:tabLst>
            </a:pPr>
            <a:r>
              <a:rPr lang="es-ES" sz="2400" b="1" dirty="0">
                <a:solidFill>
                  <a:srgbClr val="FF0000"/>
                </a:solidFill>
                <a:latin typeface="Times New Roman" pitchFamily="18" charset="0"/>
                <a:cs typeface="Times New Roman" pitchFamily="18" charset="0"/>
              </a:rPr>
              <a:t>MEDIDAS EXTRA LABORALES: DESPUÉS DE IR AL LUGAR DEL TRABAJO</a:t>
            </a:r>
            <a:endParaRPr kumimoji="0" lang="es-ES" sz="2400" b="1"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3" name="2 Rectángulo"/>
          <p:cNvSpPr/>
          <p:nvPr/>
        </p:nvSpPr>
        <p:spPr>
          <a:xfrm>
            <a:off x="395536" y="1412776"/>
            <a:ext cx="7920880" cy="923330"/>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Los trabajadores deberán cuidar las distancias y las medidas de prevención de contagios e higiene en el hogar, mayormente si conviven con personas de grupos vulnerables.</a:t>
            </a:r>
            <a:endParaRPr lang="es-EC" dirty="0">
              <a:latin typeface="Times New Roman" pitchFamily="18" charset="0"/>
              <a:cs typeface="Times New Roman" pitchFamily="18" charset="0"/>
            </a:endParaRPr>
          </a:p>
        </p:txBody>
      </p:sp>
      <p:pic>
        <p:nvPicPr>
          <p:cNvPr id="1029" name="Picture 5" descr="Obligatorio mantener distancia 2 metros"/>
          <p:cNvPicPr>
            <a:picLocks noChangeAspect="1" noChangeArrowheads="1"/>
          </p:cNvPicPr>
          <p:nvPr/>
        </p:nvPicPr>
        <p:blipFill>
          <a:blip r:embed="rId3" cstate="print"/>
          <a:srcRect l="19996" t="6603" r="19307" b="5914"/>
          <a:stretch>
            <a:fillRect/>
          </a:stretch>
        </p:blipFill>
        <p:spPr bwMode="auto">
          <a:xfrm>
            <a:off x="3635896" y="2708920"/>
            <a:ext cx="2376264" cy="3424996"/>
          </a:xfrm>
          <a:prstGeom prst="rect">
            <a:avLst/>
          </a:prstGeom>
          <a:ln>
            <a:noFill/>
          </a:ln>
          <a:effectLst>
            <a:outerShdw blurRad="292100" dist="139700" dir="2700000" algn="tl" rotWithShape="0">
              <a:srgbClr val="333333">
                <a:alpha val="65000"/>
              </a:srgbClr>
            </a:outerShdw>
          </a:effectLst>
        </p:spPr>
      </p:pic>
      <p:sp>
        <p:nvSpPr>
          <p:cNvPr id="6" name="5 Rectángulo"/>
          <p:cNvSpPr/>
          <p:nvPr/>
        </p:nvSpPr>
        <p:spPr>
          <a:xfrm>
            <a:off x="1043608" y="3861048"/>
            <a:ext cx="2378087" cy="369332"/>
          </a:xfrm>
          <a:prstGeom prst="rect">
            <a:avLst/>
          </a:prstGeom>
        </p:spPr>
        <p:txBody>
          <a:bodyPr wrap="none">
            <a:spAutoFit/>
          </a:bodyPr>
          <a:lstStyle/>
          <a:p>
            <a:r>
              <a:rPr lang="es-ES" b="1" dirty="0">
                <a:solidFill>
                  <a:srgbClr val="FF0000"/>
                </a:solidFill>
              </a:rPr>
              <a:t>SEÑAL DE OBLIGACIÓN</a:t>
            </a:r>
            <a:endParaRPr lang="es-EC" dirty="0"/>
          </a:p>
        </p:txBody>
      </p:sp>
      <p:sp>
        <p:nvSpPr>
          <p:cNvPr id="7" name="6 Flecha derecha"/>
          <p:cNvSpPr/>
          <p:nvPr/>
        </p:nvSpPr>
        <p:spPr>
          <a:xfrm>
            <a:off x="1259632" y="4365104"/>
            <a:ext cx="2160240" cy="432048"/>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C"/>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67544" y="404664"/>
            <a:ext cx="7920880" cy="646331"/>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Evitar salir de casa innecesariamente, use medios alternativos como servicios en línea</a:t>
            </a:r>
            <a:endParaRPr lang="es-EC" dirty="0">
              <a:latin typeface="Times New Roman" pitchFamily="18" charset="0"/>
              <a:cs typeface="Times New Roman" pitchFamily="18" charset="0"/>
            </a:endParaRPr>
          </a:p>
        </p:txBody>
      </p:sp>
      <p:pic>
        <p:nvPicPr>
          <p:cNvPr id="37890" name="Picture 2" descr="Top 10 de páginas web y apps para hacer compras en línea"/>
          <p:cNvPicPr>
            <a:picLocks noChangeAspect="1" noChangeArrowheads="1"/>
          </p:cNvPicPr>
          <p:nvPr/>
        </p:nvPicPr>
        <p:blipFill>
          <a:blip r:embed="rId3" cstate="print"/>
          <a:srcRect/>
          <a:stretch>
            <a:fillRect/>
          </a:stretch>
        </p:blipFill>
        <p:spPr bwMode="auto">
          <a:xfrm>
            <a:off x="2123728" y="1268760"/>
            <a:ext cx="4693196" cy="4296080"/>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23528" y="332656"/>
            <a:ext cx="8208912" cy="6186309"/>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Lavado de manos correcto, usando jabón líquido de manos</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endParaRPr lang="es-ES" dirty="0"/>
          </a:p>
          <a:p>
            <a:pPr lvl="1" algn="just"/>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p:txBody>
      </p:sp>
      <p:pic>
        <p:nvPicPr>
          <p:cNvPr id="38914" name="Picture 2" descr="Covid-19: La técnica para lavarse las manos correctamente y evitar ..."/>
          <p:cNvPicPr>
            <a:picLocks noChangeAspect="1" noChangeArrowheads="1"/>
          </p:cNvPicPr>
          <p:nvPr/>
        </p:nvPicPr>
        <p:blipFill>
          <a:blip r:embed="rId3" cstate="print"/>
          <a:srcRect/>
          <a:stretch>
            <a:fillRect/>
          </a:stretch>
        </p:blipFill>
        <p:spPr bwMode="auto">
          <a:xfrm>
            <a:off x="3491880" y="1412776"/>
            <a:ext cx="4248472" cy="2376264"/>
          </a:xfrm>
          <a:prstGeom prst="rect">
            <a:avLst/>
          </a:prstGeom>
          <a:noFill/>
        </p:spPr>
      </p:pic>
      <p:pic>
        <p:nvPicPr>
          <p:cNvPr id="10" name="Picture 2" descr="Señaléticas Instrucciones Uso Gel Antibacterial - U$S 1,68 en ..."/>
          <p:cNvPicPr>
            <a:picLocks noChangeAspect="1" noChangeArrowheads="1"/>
          </p:cNvPicPr>
          <p:nvPr/>
        </p:nvPicPr>
        <p:blipFill>
          <a:blip r:embed="rId4" cstate="print"/>
          <a:srcRect l="24797" t="10465" r="24654" b="21399"/>
          <a:stretch>
            <a:fillRect/>
          </a:stretch>
        </p:blipFill>
        <p:spPr bwMode="auto">
          <a:xfrm>
            <a:off x="827584" y="1196752"/>
            <a:ext cx="2376264" cy="2851042"/>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404664"/>
            <a:ext cx="7776864" cy="3416320"/>
          </a:xfrm>
          <a:prstGeom prst="rect">
            <a:avLst/>
          </a:prstGeom>
        </p:spPr>
        <p:txBody>
          <a:bodyPr wrap="square">
            <a:spAutoFit/>
          </a:bodyPr>
          <a:lstStyle/>
          <a:p>
            <a:pPr lvl="1" algn="just">
              <a:buBlip>
                <a:blip r:embed="rId2"/>
              </a:buBlip>
            </a:pPr>
            <a:r>
              <a:rPr lang="es-ES" dirty="0">
                <a:latin typeface="Times New Roman" pitchFamily="18" charset="0"/>
                <a:cs typeface="Times New Roman" pitchFamily="18" charset="0"/>
              </a:rPr>
              <a:t>Se recomienda el uso de toallas de mano de papel desechable</a:t>
            </a:r>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a:p>
            <a:pPr lvl="1" algn="just">
              <a:buBlip>
                <a:blip r:embed="rId2"/>
              </a:buBlip>
            </a:pPr>
            <a:endParaRPr lang="es-ES" dirty="0"/>
          </a:p>
        </p:txBody>
      </p:sp>
      <p:pic>
        <p:nvPicPr>
          <p:cNvPr id="38918" name="Picture 6" descr="Las toallas de papel de un solo uso, las más eficaces contra las ..."/>
          <p:cNvPicPr>
            <a:picLocks noChangeAspect="1" noChangeArrowheads="1"/>
          </p:cNvPicPr>
          <p:nvPr/>
        </p:nvPicPr>
        <p:blipFill>
          <a:blip r:embed="rId3" cstate="print"/>
          <a:srcRect/>
          <a:stretch>
            <a:fillRect/>
          </a:stretch>
        </p:blipFill>
        <p:spPr bwMode="auto">
          <a:xfrm>
            <a:off x="1691680" y="980728"/>
            <a:ext cx="4876800" cy="2232248"/>
          </a:xfrm>
          <a:prstGeom prst="rect">
            <a:avLst/>
          </a:prstGeom>
          <a:noFill/>
        </p:spPr>
      </p:pic>
      <p:sp>
        <p:nvSpPr>
          <p:cNvPr id="5" name="4 Rectángulo"/>
          <p:cNvSpPr/>
          <p:nvPr/>
        </p:nvSpPr>
        <p:spPr>
          <a:xfrm>
            <a:off x="395536" y="3429000"/>
            <a:ext cx="8748464" cy="369332"/>
          </a:xfrm>
          <a:prstGeom prst="rect">
            <a:avLst/>
          </a:prstGeom>
        </p:spPr>
        <p:txBody>
          <a:bodyPr wrap="square">
            <a:spAutoFit/>
          </a:bodyPr>
          <a:lstStyle/>
          <a:p>
            <a:pPr algn="just">
              <a:buBlip>
                <a:blip r:embed="rId2"/>
              </a:buBlip>
            </a:pPr>
            <a:r>
              <a:rPr lang="es-ES" dirty="0">
                <a:latin typeface="Times New Roman" pitchFamily="18" charset="0"/>
                <a:cs typeface="Times New Roman" pitchFamily="18" charset="0"/>
              </a:rPr>
              <a:t>Se recomienda el cambio frecuente de toalla de manos</a:t>
            </a:r>
          </a:p>
        </p:txBody>
      </p:sp>
      <p:pic>
        <p:nvPicPr>
          <p:cNvPr id="6" name="Picture 4" descr="Toallas de cocina de taza de té de encaje, toallas de cocina ..."/>
          <p:cNvPicPr>
            <a:picLocks noChangeAspect="1" noChangeArrowheads="1"/>
          </p:cNvPicPr>
          <p:nvPr/>
        </p:nvPicPr>
        <p:blipFill>
          <a:blip r:embed="rId4" cstate="print"/>
          <a:srcRect/>
          <a:stretch>
            <a:fillRect/>
          </a:stretch>
        </p:blipFill>
        <p:spPr bwMode="auto">
          <a:xfrm>
            <a:off x="2339752" y="3933056"/>
            <a:ext cx="4133106" cy="2755404"/>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0" y="404664"/>
            <a:ext cx="8568952" cy="369332"/>
          </a:xfrm>
          <a:prstGeom prst="rect">
            <a:avLst/>
          </a:prstGeom>
        </p:spPr>
        <p:txBody>
          <a:bodyPr wrap="square">
            <a:spAutoFit/>
          </a:bodyPr>
          <a:lstStyle/>
          <a:p>
            <a:pPr lvl="1" algn="just">
              <a:buBlip>
                <a:blip r:embed="rId2"/>
              </a:buBlip>
            </a:pPr>
            <a:r>
              <a:rPr lang="es-ES" dirty="0"/>
              <a:t>Uso de gel desinfectante con base en alcohol superior al 70%.</a:t>
            </a:r>
            <a:endParaRPr lang="es-EC" dirty="0"/>
          </a:p>
        </p:txBody>
      </p:sp>
      <p:pic>
        <p:nvPicPr>
          <p:cNvPr id="8" name="Picture 8" descr="La imagen puede contener: texto que dice &quot;GEL ANTIBACTERIAL&quot;"/>
          <p:cNvPicPr>
            <a:picLocks noChangeAspect="1" noChangeArrowheads="1"/>
          </p:cNvPicPr>
          <p:nvPr/>
        </p:nvPicPr>
        <p:blipFill>
          <a:blip r:embed="rId3" cstate="print"/>
          <a:srcRect/>
          <a:stretch>
            <a:fillRect/>
          </a:stretch>
        </p:blipFill>
        <p:spPr bwMode="auto">
          <a:xfrm>
            <a:off x="467544" y="1556792"/>
            <a:ext cx="3068960" cy="3068960"/>
          </a:xfrm>
          <a:prstGeom prst="rect">
            <a:avLst/>
          </a:prstGeom>
          <a:noFill/>
        </p:spPr>
      </p:pic>
      <p:pic>
        <p:nvPicPr>
          <p:cNvPr id="39938" name="Picture 2" descr="Emborracharse con gel para manos, una moda que crece en EU"/>
          <p:cNvPicPr>
            <a:picLocks noChangeAspect="1" noChangeArrowheads="1"/>
          </p:cNvPicPr>
          <p:nvPr/>
        </p:nvPicPr>
        <p:blipFill>
          <a:blip r:embed="rId4" cstate="print"/>
          <a:srcRect/>
          <a:stretch>
            <a:fillRect/>
          </a:stretch>
        </p:blipFill>
        <p:spPr bwMode="auto">
          <a:xfrm>
            <a:off x="4283968" y="1628800"/>
            <a:ext cx="4379640" cy="2627784"/>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611560" y="980728"/>
            <a:ext cx="7992888" cy="3954929"/>
          </a:xfrm>
          <a:prstGeom prst="rect">
            <a:avLst/>
          </a:prstGeom>
        </p:spPr>
        <p:txBody>
          <a:bodyPr wrap="square">
            <a:spAutoFit/>
          </a:bodyPr>
          <a:lstStyle/>
          <a:p>
            <a:pPr lvl="0" algn="ctr" fontAlgn="base">
              <a:spcBef>
                <a:spcPct val="0"/>
              </a:spcBef>
              <a:spcAft>
                <a:spcPct val="0"/>
              </a:spcAft>
            </a:pPr>
            <a:r>
              <a:rPr lang="es-ES" sz="2000" b="1" dirty="0">
                <a:solidFill>
                  <a:srgbClr val="FF0000"/>
                </a:solidFill>
                <a:latin typeface="Times New Roman" pitchFamily="18" charset="0"/>
                <a:ea typeface="Times New Roman" pitchFamily="18" charset="0"/>
                <a:cs typeface="Times New Roman" pitchFamily="18" charset="0"/>
              </a:rPr>
              <a:t>REGLAMENTO DE SEGURIDAD Y SALUD DE LOS TRABAJADORES Y MEJORAMIENTO DEL MEDIO AMBIENTE DE TRABAJO DECRETO EJECUTIVO 2393</a:t>
            </a:r>
          </a:p>
          <a:p>
            <a:pPr lvl="0" algn="ctr" fontAlgn="base">
              <a:spcBef>
                <a:spcPct val="0"/>
              </a:spcBef>
              <a:spcAft>
                <a:spcPct val="0"/>
              </a:spcAft>
            </a:pPr>
            <a:endParaRPr lang="es-EC" sz="1100" dirty="0">
              <a:solidFill>
                <a:srgbClr val="FF0000"/>
              </a:solidFill>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Art. 11.- OBLIGACIONES DE LOS EMPLEADORES.-</a:t>
            </a:r>
            <a:r>
              <a:rPr lang="es-ES" dirty="0">
                <a:latin typeface="Times New Roman" pitchFamily="18" charset="0"/>
                <a:ea typeface="Times New Roman" pitchFamily="18" charset="0"/>
                <a:cs typeface="Times New Roman" pitchFamily="18" charset="0"/>
              </a:rPr>
              <a:t> Son obligaciones generales de los personeros de las entidades y empresas públicas y privadas, las siguientes:</a:t>
            </a:r>
            <a:endParaRPr lang="es-EC" sz="1100" dirty="0">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1.</a:t>
            </a:r>
            <a:r>
              <a:rPr lang="es-ES" dirty="0">
                <a:latin typeface="Times New Roman" pitchFamily="18" charset="0"/>
                <a:ea typeface="Times New Roman" pitchFamily="18" charset="0"/>
                <a:cs typeface="Times New Roman" pitchFamily="18" charset="0"/>
              </a:rPr>
              <a:t> Cumplir las disposiciones de este Reglamento y demás normas vigentes en materia de prevención de riesgos.</a:t>
            </a:r>
            <a:endParaRPr lang="es-EC" sz="1100" dirty="0">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2.</a:t>
            </a:r>
            <a:r>
              <a:rPr lang="es-ES" dirty="0">
                <a:latin typeface="Times New Roman" pitchFamily="18" charset="0"/>
                <a:ea typeface="Times New Roman" pitchFamily="18" charset="0"/>
                <a:cs typeface="Times New Roman" pitchFamily="18" charset="0"/>
              </a:rPr>
              <a:t> Adoptar las medidas necesarias para la prevención de los riesgos que puedan afectar a la salud y al bienestar de los trabajadores en los lugares de trabajo de su responsabilidad. </a:t>
            </a:r>
          </a:p>
          <a:p>
            <a:pPr lvl="0" algn="ctr" eaLnBrk="0" fontAlgn="base" hangingPunct="0">
              <a:spcBef>
                <a:spcPct val="0"/>
              </a:spcBef>
              <a:spcAft>
                <a:spcPct val="0"/>
              </a:spcAft>
            </a:pPr>
            <a:r>
              <a:rPr lang="es-EC" b="1" i="1" dirty="0">
                <a:solidFill>
                  <a:srgbClr val="FF0000"/>
                </a:solidFill>
                <a:latin typeface="Times New Roman" pitchFamily="18" charset="0"/>
                <a:cs typeface="Times New Roman" pitchFamily="18" charset="0"/>
              </a:rPr>
              <a:t>Instruir al personal a su cargo sobre los riesgos específicos de los distintos puestos de trabajo y las medidas de prevención a adoptar</a:t>
            </a:r>
          </a:p>
        </p:txBody>
      </p:sp>
      <p:sp>
        <p:nvSpPr>
          <p:cNvPr id="6" name="5 Rectángulo"/>
          <p:cNvSpPr/>
          <p:nvPr/>
        </p:nvSpPr>
        <p:spPr>
          <a:xfrm>
            <a:off x="467544" y="404664"/>
            <a:ext cx="3309704" cy="369332"/>
          </a:xfrm>
          <a:prstGeom prst="rect">
            <a:avLst/>
          </a:prstGeom>
        </p:spPr>
        <p:txBody>
          <a:bodyPr wrap="square">
            <a:spAutoFit/>
          </a:bodyPr>
          <a:lstStyle/>
          <a:p>
            <a:r>
              <a:rPr lang="es-ES" b="1" dirty="0">
                <a:solidFill>
                  <a:srgbClr val="FF0000"/>
                </a:solidFill>
                <a:latin typeface="Times New Roman" pitchFamily="18" charset="0"/>
                <a:ea typeface="Times New Roman" pitchFamily="18" charset="0"/>
                <a:cs typeface="Times New Roman" pitchFamily="18" charset="0"/>
              </a:rPr>
              <a:t>NORMATIVA LEGAL </a:t>
            </a:r>
            <a:endParaRPr lang="es-EC"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AutoShape 4" descr="SEÑALAMIENTOS ECOLOGIC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40966" name="AutoShape 6" descr="SEÑALAMIENTOS ECOLOGICOS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sp>
        <p:nvSpPr>
          <p:cNvPr id="8" name="7 Rectángulo"/>
          <p:cNvSpPr/>
          <p:nvPr/>
        </p:nvSpPr>
        <p:spPr>
          <a:xfrm>
            <a:off x="611560" y="260648"/>
            <a:ext cx="3612977" cy="369332"/>
          </a:xfrm>
          <a:prstGeom prst="rect">
            <a:avLst/>
          </a:prstGeom>
        </p:spPr>
        <p:txBody>
          <a:bodyPr wrap="none">
            <a:spAutoFit/>
          </a:bodyPr>
          <a:lstStyle/>
          <a:p>
            <a:pPr marL="342900" indent="-342900">
              <a:buBlip>
                <a:blip r:embed="rId2"/>
              </a:buBlip>
            </a:pPr>
            <a:r>
              <a:rPr lang="es-ES" dirty="0">
                <a:latin typeface="Times New Roman" pitchFamily="18" charset="0"/>
                <a:cs typeface="Times New Roman" pitchFamily="18" charset="0"/>
              </a:rPr>
              <a:t>Evitar el saludo con beso o mano</a:t>
            </a:r>
            <a:endParaRPr lang="es-EC" dirty="0">
              <a:latin typeface="Times New Roman" pitchFamily="18" charset="0"/>
              <a:cs typeface="Times New Roman" pitchFamily="18" charset="0"/>
            </a:endParaRPr>
          </a:p>
        </p:txBody>
      </p:sp>
      <p:pic>
        <p:nvPicPr>
          <p:cNvPr id="40970" name="Picture 10" descr="Ministerio de Salud de Costa Rica on Twitter: &quot;Para prevenir ..."/>
          <p:cNvPicPr>
            <a:picLocks noChangeAspect="1" noChangeArrowheads="1"/>
          </p:cNvPicPr>
          <p:nvPr/>
        </p:nvPicPr>
        <p:blipFill>
          <a:blip r:embed="rId3" cstate="print"/>
          <a:srcRect/>
          <a:stretch>
            <a:fillRect/>
          </a:stretch>
        </p:blipFill>
        <p:spPr bwMode="auto">
          <a:xfrm>
            <a:off x="1187624" y="764704"/>
            <a:ext cx="6120680" cy="54006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95536" y="332656"/>
            <a:ext cx="4166333"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tocar ojos, nariz y boca, no escupir</a:t>
            </a:r>
            <a:endParaRPr lang="es-EC" dirty="0">
              <a:latin typeface="Times New Roman" pitchFamily="18" charset="0"/>
              <a:cs typeface="Times New Roman" pitchFamily="18" charset="0"/>
            </a:endParaRPr>
          </a:p>
        </p:txBody>
      </p:sp>
      <p:sp>
        <p:nvSpPr>
          <p:cNvPr id="43010" name="AutoShape 2" descr="GUÍA DE ACCIÓN PARA LOS CENTROS DE TRABAJO ANTE EL COVID-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3012" name="Picture 4" descr="Cómo se puede prevenir el Coronavirus (COVID-19)? - Quora"/>
          <p:cNvPicPr>
            <a:picLocks noChangeAspect="1" noChangeArrowheads="1"/>
          </p:cNvPicPr>
          <p:nvPr/>
        </p:nvPicPr>
        <p:blipFill>
          <a:blip r:embed="rId3" cstate="print"/>
          <a:srcRect l="7322" t="66693" r="67052" b="12087"/>
          <a:stretch>
            <a:fillRect/>
          </a:stretch>
        </p:blipFill>
        <p:spPr bwMode="auto">
          <a:xfrm>
            <a:off x="323528" y="4149080"/>
            <a:ext cx="1728192" cy="2016224"/>
          </a:xfrm>
          <a:prstGeom prst="rect">
            <a:avLst/>
          </a:prstGeom>
          <a:noFill/>
        </p:spPr>
      </p:pic>
      <p:sp>
        <p:nvSpPr>
          <p:cNvPr id="43014" name="AutoShape 6" descr="GUÍA DE ACCIÓN PARA LOS CENTROS DE TRABAJO ANTE EL COVID-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43015" name="Picture 7"/>
          <p:cNvPicPr>
            <a:picLocks noChangeAspect="1" noChangeArrowheads="1"/>
          </p:cNvPicPr>
          <p:nvPr/>
        </p:nvPicPr>
        <p:blipFill>
          <a:blip r:embed="rId4" cstate="print"/>
          <a:srcRect l="27944" t="17719" r="29441" b="48813"/>
          <a:stretch>
            <a:fillRect/>
          </a:stretch>
        </p:blipFill>
        <p:spPr bwMode="auto">
          <a:xfrm>
            <a:off x="1259632" y="1196752"/>
            <a:ext cx="5904656" cy="2808312"/>
          </a:xfrm>
          <a:prstGeom prst="rect">
            <a:avLst/>
          </a:prstGeom>
          <a:noFill/>
          <a:ln w="9525">
            <a:noFill/>
            <a:miter lim="800000"/>
            <a:headEnd/>
            <a:tailEnd/>
          </a:ln>
        </p:spPr>
      </p:pic>
      <p:pic>
        <p:nvPicPr>
          <p:cNvPr id="9" name="Picture 4" descr="Cómo se puede prevenir el Coronavirus (COVID-19)? - Quora"/>
          <p:cNvPicPr>
            <a:picLocks noChangeAspect="1" noChangeArrowheads="1"/>
          </p:cNvPicPr>
          <p:nvPr/>
        </p:nvPicPr>
        <p:blipFill>
          <a:blip r:embed="rId3" cstate="print"/>
          <a:srcRect l="67727" t="40925" r="6646" b="36339"/>
          <a:stretch>
            <a:fillRect/>
          </a:stretch>
        </p:blipFill>
        <p:spPr bwMode="auto">
          <a:xfrm>
            <a:off x="7308304" y="260648"/>
            <a:ext cx="1512168" cy="1872208"/>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332656"/>
            <a:ext cx="3789435"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compartir alimentos o bebidas</a:t>
            </a:r>
            <a:endParaRPr lang="es-EC" dirty="0">
              <a:latin typeface="Times New Roman" pitchFamily="18" charset="0"/>
              <a:cs typeface="Times New Roman" pitchFamily="18" charset="0"/>
            </a:endParaRPr>
          </a:p>
        </p:txBody>
      </p:sp>
      <p:pic>
        <p:nvPicPr>
          <p:cNvPr id="47106" name="Picture 2" descr="SEMERGEN | Los consejos de SEMERGEN para evitar el contagio del ..."/>
          <p:cNvPicPr>
            <a:picLocks noChangeAspect="1" noChangeArrowheads="1"/>
          </p:cNvPicPr>
          <p:nvPr/>
        </p:nvPicPr>
        <p:blipFill>
          <a:blip r:embed="rId3" cstate="print"/>
          <a:srcRect l="7088" t="70119" r="68924" b="18541"/>
          <a:stretch>
            <a:fillRect/>
          </a:stretch>
        </p:blipFill>
        <p:spPr bwMode="auto">
          <a:xfrm>
            <a:off x="4427984" y="2348880"/>
            <a:ext cx="864096" cy="1021204"/>
          </a:xfrm>
          <a:prstGeom prst="rect">
            <a:avLst/>
          </a:prstGeom>
          <a:noFill/>
        </p:spPr>
      </p:pic>
      <p:pic>
        <p:nvPicPr>
          <p:cNvPr id="6" name="Picture 2" descr="SEMERGEN | Los consejos de SEMERGEN para evitar el contagio del ..."/>
          <p:cNvPicPr>
            <a:picLocks noChangeAspect="1" noChangeArrowheads="1"/>
          </p:cNvPicPr>
          <p:nvPr/>
        </p:nvPicPr>
        <p:blipFill>
          <a:blip r:embed="rId3" cstate="print"/>
          <a:srcRect t="44605" r="69288" b="45000"/>
          <a:stretch>
            <a:fillRect/>
          </a:stretch>
        </p:blipFill>
        <p:spPr bwMode="auto">
          <a:xfrm>
            <a:off x="4355976" y="188640"/>
            <a:ext cx="936104" cy="792088"/>
          </a:xfrm>
          <a:prstGeom prst="rect">
            <a:avLst/>
          </a:prstGeom>
          <a:noFill/>
        </p:spPr>
      </p:pic>
      <p:sp>
        <p:nvSpPr>
          <p:cNvPr id="7" name="6 Rectángulo"/>
          <p:cNvSpPr/>
          <p:nvPr/>
        </p:nvSpPr>
        <p:spPr>
          <a:xfrm>
            <a:off x="539552" y="1340768"/>
            <a:ext cx="3187604"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viajar a zonas afectadas </a:t>
            </a:r>
            <a:endParaRPr lang="es-EC" dirty="0">
              <a:latin typeface="Times New Roman" pitchFamily="18" charset="0"/>
              <a:cs typeface="Times New Roman" pitchFamily="18" charset="0"/>
            </a:endParaRPr>
          </a:p>
        </p:txBody>
      </p:sp>
      <p:pic>
        <p:nvPicPr>
          <p:cNvPr id="8" name="Picture 2" descr="SEMERGEN | Los consejos de SEMERGEN para evitar el contagio del ..."/>
          <p:cNvPicPr>
            <a:picLocks noChangeAspect="1" noChangeArrowheads="1"/>
          </p:cNvPicPr>
          <p:nvPr/>
        </p:nvPicPr>
        <p:blipFill>
          <a:blip r:embed="rId3" cstate="print"/>
          <a:srcRect l="7088" t="57725" r="71650" b="32825"/>
          <a:stretch>
            <a:fillRect/>
          </a:stretch>
        </p:blipFill>
        <p:spPr bwMode="auto">
          <a:xfrm>
            <a:off x="4427984" y="1412776"/>
            <a:ext cx="792088" cy="720080"/>
          </a:xfrm>
          <a:prstGeom prst="rect">
            <a:avLst/>
          </a:prstGeom>
          <a:noFill/>
        </p:spPr>
      </p:pic>
      <p:sp>
        <p:nvSpPr>
          <p:cNvPr id="9" name="8 Rectángulo"/>
          <p:cNvSpPr/>
          <p:nvPr/>
        </p:nvSpPr>
        <p:spPr>
          <a:xfrm>
            <a:off x="539552" y="2492896"/>
            <a:ext cx="3382016"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Evitar zonas de poca ventilación </a:t>
            </a:r>
            <a:endParaRPr lang="es-EC" dirty="0">
              <a:latin typeface="Times New Roman" pitchFamily="18" charset="0"/>
              <a:cs typeface="Times New Roman" pitchFamily="18" charset="0"/>
            </a:endParaRPr>
          </a:p>
        </p:txBody>
      </p:sp>
      <p:pic>
        <p:nvPicPr>
          <p:cNvPr id="12" name="Picture 2" descr="SEMERGEN | Los consejos de SEMERGEN para evitar el contagio del ..."/>
          <p:cNvPicPr>
            <a:picLocks noChangeAspect="1" noChangeArrowheads="1"/>
          </p:cNvPicPr>
          <p:nvPr/>
        </p:nvPicPr>
        <p:blipFill>
          <a:blip r:embed="rId3" cstate="print"/>
          <a:srcRect l="7087" t="82227" r="69288" b="6256"/>
          <a:stretch>
            <a:fillRect/>
          </a:stretch>
        </p:blipFill>
        <p:spPr bwMode="auto">
          <a:xfrm>
            <a:off x="4499992" y="3717032"/>
            <a:ext cx="720080" cy="864096"/>
          </a:xfrm>
          <a:prstGeom prst="rect">
            <a:avLst/>
          </a:prstGeom>
          <a:noFill/>
        </p:spPr>
      </p:pic>
      <p:sp>
        <p:nvSpPr>
          <p:cNvPr id="13" name="12 Rectángulo"/>
          <p:cNvSpPr/>
          <p:nvPr/>
        </p:nvSpPr>
        <p:spPr>
          <a:xfrm>
            <a:off x="611560" y="3717032"/>
            <a:ext cx="2691699" cy="369332"/>
          </a:xfrm>
          <a:prstGeom prst="rect">
            <a:avLst/>
          </a:prstGeom>
        </p:spPr>
        <p:txBody>
          <a:bodyPr wrap="none">
            <a:spAutoFit/>
          </a:bodyPr>
          <a:lstStyle/>
          <a:p>
            <a:pPr>
              <a:buBlip>
                <a:blip r:embed="rId2"/>
              </a:buBlip>
            </a:pPr>
            <a:r>
              <a:rPr lang="es-ES" dirty="0">
                <a:latin typeface="Times New Roman" pitchFamily="18" charset="0"/>
                <a:cs typeface="Times New Roman" pitchFamily="18" charset="0"/>
              </a:rPr>
              <a:t>Mantener la tranquilidad</a:t>
            </a:r>
            <a:endParaRPr lang="es-EC"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611560" y="548680"/>
            <a:ext cx="8136904" cy="646331"/>
          </a:xfrm>
          <a:prstGeom prst="rect">
            <a:avLst/>
          </a:prstGeom>
        </p:spPr>
        <p:txBody>
          <a:bodyPr wrap="square">
            <a:spAutoFit/>
          </a:bodyPr>
          <a:lstStyle/>
          <a:p>
            <a:pPr>
              <a:buBlip>
                <a:blip r:embed="rId2"/>
              </a:buBlip>
            </a:pPr>
            <a:r>
              <a:rPr lang="es-ES" dirty="0">
                <a:latin typeface="Times New Roman" pitchFamily="18" charset="0"/>
                <a:cs typeface="Times New Roman" pitchFamily="18" charset="0"/>
              </a:rPr>
              <a:t>En caso de presentar síntomas respiratorios, comuníquese a la línea </a:t>
            </a:r>
            <a:r>
              <a:rPr lang="es-ES" b="1" dirty="0">
                <a:latin typeface="Times New Roman" pitchFamily="18" charset="0"/>
                <a:cs typeface="Times New Roman" pitchFamily="18" charset="0"/>
              </a:rPr>
              <a:t>171 o 911 </a:t>
            </a:r>
            <a:r>
              <a:rPr lang="es-ES" dirty="0">
                <a:latin typeface="Times New Roman" pitchFamily="18" charset="0"/>
                <a:cs typeface="Times New Roman" pitchFamily="18" charset="0"/>
              </a:rPr>
              <a:t>y </a:t>
            </a:r>
            <a:r>
              <a:rPr lang="es-ES" b="1" dirty="0">
                <a:latin typeface="Times New Roman" pitchFamily="18" charset="0"/>
                <a:cs typeface="Times New Roman" pitchFamily="18" charset="0"/>
              </a:rPr>
              <a:t>Avisar al Médico y a la Analista de Seguridad y Salud de la Empresa</a:t>
            </a:r>
            <a:r>
              <a:rPr lang="es-ES" dirty="0"/>
              <a:t>.</a:t>
            </a:r>
            <a:endParaRPr lang="es-EC" dirty="0"/>
          </a:p>
        </p:txBody>
      </p:sp>
      <p:sp>
        <p:nvSpPr>
          <p:cNvPr id="51202" name="AutoShape 2" descr="Como agendar citas médica del Ministerio Salud Pública 2019"/>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51204" name="Picture 4" descr="Como agendar citas médica del Ministerio Salud Pública 2019"/>
          <p:cNvPicPr>
            <a:picLocks noChangeAspect="1" noChangeArrowheads="1"/>
          </p:cNvPicPr>
          <p:nvPr/>
        </p:nvPicPr>
        <p:blipFill>
          <a:blip r:embed="rId3" cstate="print"/>
          <a:srcRect/>
          <a:stretch>
            <a:fillRect/>
          </a:stretch>
        </p:blipFill>
        <p:spPr bwMode="auto">
          <a:xfrm>
            <a:off x="1043608" y="1196752"/>
            <a:ext cx="2857500" cy="1647825"/>
          </a:xfrm>
          <a:prstGeom prst="rect">
            <a:avLst/>
          </a:prstGeom>
          <a:noFill/>
        </p:spPr>
      </p:pic>
      <p:pic>
        <p:nvPicPr>
          <p:cNvPr id="51206" name="Picture 6" descr="Coordinación del ECU 911 permitió la atención oportuna de ..."/>
          <p:cNvPicPr>
            <a:picLocks noChangeAspect="1" noChangeArrowheads="1"/>
          </p:cNvPicPr>
          <p:nvPr/>
        </p:nvPicPr>
        <p:blipFill>
          <a:blip r:embed="rId4" cstate="print"/>
          <a:srcRect/>
          <a:stretch>
            <a:fillRect/>
          </a:stretch>
        </p:blipFill>
        <p:spPr bwMode="auto">
          <a:xfrm>
            <a:off x="4788024" y="980728"/>
            <a:ext cx="2876321" cy="2304296"/>
          </a:xfrm>
          <a:prstGeom prst="rect">
            <a:avLst/>
          </a:prstGeom>
          <a:noFill/>
        </p:spPr>
      </p:pic>
      <p:pic>
        <p:nvPicPr>
          <p:cNvPr id="51208" name="Picture 8" descr="Mujeres en ingenieria industrial ingenieria, ingeniera PNG Clipart ..."/>
          <p:cNvPicPr>
            <a:picLocks noChangeAspect="1" noChangeArrowheads="1"/>
          </p:cNvPicPr>
          <p:nvPr/>
        </p:nvPicPr>
        <p:blipFill>
          <a:blip r:embed="rId5" cstate="print"/>
          <a:srcRect/>
          <a:stretch>
            <a:fillRect/>
          </a:stretch>
        </p:blipFill>
        <p:spPr bwMode="auto">
          <a:xfrm>
            <a:off x="3923928" y="3501008"/>
            <a:ext cx="2523096" cy="2841949"/>
          </a:xfrm>
          <a:prstGeom prst="rect">
            <a:avLst/>
          </a:prstGeom>
          <a:noFill/>
        </p:spPr>
      </p:pic>
      <p:pic>
        <p:nvPicPr>
          <p:cNvPr id="51210" name="Picture 10" descr="Hospital Enfermeras Doctor | Dibujos de doctoras, Enfermero dibujo ..."/>
          <p:cNvPicPr>
            <a:picLocks noChangeAspect="1" noChangeArrowheads="1"/>
          </p:cNvPicPr>
          <p:nvPr/>
        </p:nvPicPr>
        <p:blipFill>
          <a:blip r:embed="rId6" cstate="print"/>
          <a:srcRect/>
          <a:stretch>
            <a:fillRect/>
          </a:stretch>
        </p:blipFill>
        <p:spPr bwMode="auto">
          <a:xfrm>
            <a:off x="1331640" y="3356992"/>
            <a:ext cx="2613670" cy="2987051"/>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No hay ninguna descripción de la foto disponible."/>
          <p:cNvPicPr>
            <a:picLocks noChangeAspect="1" noChangeArrowheads="1"/>
          </p:cNvPicPr>
          <p:nvPr/>
        </p:nvPicPr>
        <p:blipFill>
          <a:blip r:embed="rId2" cstate="print"/>
          <a:srcRect/>
          <a:stretch>
            <a:fillRect/>
          </a:stretch>
        </p:blipFill>
        <p:spPr bwMode="auto">
          <a:xfrm>
            <a:off x="1" y="0"/>
            <a:ext cx="4427984" cy="6858000"/>
          </a:xfrm>
          <a:prstGeom prst="rect">
            <a:avLst/>
          </a:prstGeom>
          <a:noFill/>
        </p:spPr>
      </p:pic>
      <p:pic>
        <p:nvPicPr>
          <p:cNvPr id="59396" name="Picture 4" descr="No hay ninguna descripción de la foto disponible."/>
          <p:cNvPicPr>
            <a:picLocks noChangeAspect="1" noChangeArrowheads="1"/>
          </p:cNvPicPr>
          <p:nvPr/>
        </p:nvPicPr>
        <p:blipFill>
          <a:blip r:embed="rId3" cstate="print"/>
          <a:srcRect/>
          <a:stretch>
            <a:fillRect/>
          </a:stretch>
        </p:blipFill>
        <p:spPr bwMode="auto">
          <a:xfrm>
            <a:off x="4499992" y="0"/>
            <a:ext cx="4644008" cy="68580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roup 2"/>
          <p:cNvGrpSpPr>
            <a:grpSpLocks/>
          </p:cNvGrpSpPr>
          <p:nvPr/>
        </p:nvGrpSpPr>
        <p:grpSpPr bwMode="auto">
          <a:xfrm>
            <a:off x="0" y="0"/>
            <a:ext cx="9324528" cy="7173416"/>
            <a:chOff x="0" y="0"/>
            <a:chExt cx="19200" cy="10800"/>
          </a:xfrm>
        </p:grpSpPr>
        <p:sp>
          <p:nvSpPr>
            <p:cNvPr id="52227" name="Freeform 3"/>
            <p:cNvSpPr>
              <a:spLocks/>
            </p:cNvSpPr>
            <p:nvPr/>
          </p:nvSpPr>
          <p:spPr bwMode="auto">
            <a:xfrm>
              <a:off x="2" y="2385"/>
              <a:ext cx="173" cy="214"/>
            </a:xfrm>
            <a:custGeom>
              <a:avLst/>
              <a:gdLst/>
              <a:ahLst/>
              <a:cxnLst>
                <a:cxn ang="0">
                  <a:pos x="0" y="0"/>
                </a:cxn>
                <a:cxn ang="0">
                  <a:pos x="0" y="214"/>
                </a:cxn>
                <a:cxn ang="0">
                  <a:pos x="172" y="106"/>
                </a:cxn>
                <a:cxn ang="0">
                  <a:pos x="0" y="0"/>
                </a:cxn>
              </a:cxnLst>
              <a:rect l="0" t="0" r="r" b="b"/>
              <a:pathLst>
                <a:path w="173" h="214">
                  <a:moveTo>
                    <a:pt x="0" y="0"/>
                  </a:moveTo>
                  <a:lnTo>
                    <a:pt x="0" y="214"/>
                  </a:lnTo>
                  <a:lnTo>
                    <a:pt x="172" y="106"/>
                  </a:lnTo>
                  <a:lnTo>
                    <a:pt x="0" y="0"/>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52228" name="AutoShape 4"/>
            <p:cNvSpPr>
              <a:spLocks/>
            </p:cNvSpPr>
            <p:nvPr/>
          </p:nvSpPr>
          <p:spPr bwMode="auto">
            <a:xfrm>
              <a:off x="17658" y="10034"/>
              <a:ext cx="777" cy="270"/>
            </a:xfrm>
            <a:custGeom>
              <a:avLst/>
              <a:gdLst/>
              <a:ahLst/>
              <a:cxnLst>
                <a:cxn ang="0">
                  <a:pos x="737" y="228"/>
                </a:cxn>
                <a:cxn ang="0">
                  <a:pos x="701" y="241"/>
                </a:cxn>
                <a:cxn ang="0">
                  <a:pos x="738" y="263"/>
                </a:cxn>
                <a:cxn ang="0">
                  <a:pos x="772" y="228"/>
                </a:cxn>
                <a:cxn ang="0">
                  <a:pos x="707" y="58"/>
                </a:cxn>
                <a:cxn ang="0">
                  <a:pos x="662" y="79"/>
                </a:cxn>
                <a:cxn ang="0">
                  <a:pos x="645" y="136"/>
                </a:cxn>
                <a:cxn ang="0">
                  <a:pos x="662" y="194"/>
                </a:cxn>
                <a:cxn ang="0">
                  <a:pos x="707" y="215"/>
                </a:cxn>
                <a:cxn ang="0">
                  <a:pos x="776" y="201"/>
                </a:cxn>
                <a:cxn ang="0">
                  <a:pos x="694" y="178"/>
                </a:cxn>
                <a:cxn ang="0">
                  <a:pos x="682" y="110"/>
                </a:cxn>
                <a:cxn ang="0">
                  <a:pos x="776" y="91"/>
                </a:cxn>
                <a:cxn ang="0">
                  <a:pos x="721" y="58"/>
                </a:cxn>
                <a:cxn ang="0">
                  <a:pos x="741" y="105"/>
                </a:cxn>
                <a:cxn ang="0">
                  <a:pos x="776" y="182"/>
                </a:cxn>
                <a:cxn ang="0">
                  <a:pos x="741" y="71"/>
                </a:cxn>
                <a:cxn ang="0">
                  <a:pos x="537" y="62"/>
                </a:cxn>
                <a:cxn ang="0">
                  <a:pos x="574" y="105"/>
                </a:cxn>
                <a:cxn ang="0">
                  <a:pos x="627" y="92"/>
                </a:cxn>
                <a:cxn ang="0">
                  <a:pos x="627" y="92"/>
                </a:cxn>
                <a:cxn ang="0">
                  <a:pos x="627" y="92"/>
                </a:cxn>
                <a:cxn ang="0">
                  <a:pos x="572" y="77"/>
                </a:cxn>
                <a:cxn ang="0">
                  <a:pos x="613" y="58"/>
                </a:cxn>
                <a:cxn ang="0">
                  <a:pos x="397" y="70"/>
                </a:cxn>
                <a:cxn ang="0">
                  <a:pos x="369" y="119"/>
                </a:cxn>
                <a:cxn ang="0">
                  <a:pos x="379" y="183"/>
                </a:cxn>
                <a:cxn ang="0">
                  <a:pos x="422" y="213"/>
                </a:cxn>
                <a:cxn ang="0">
                  <a:pos x="478" y="203"/>
                </a:cxn>
                <a:cxn ang="0">
                  <a:pos x="427" y="182"/>
                </a:cxn>
                <a:cxn ang="0">
                  <a:pos x="403" y="151"/>
                </a:cxn>
                <a:cxn ang="0">
                  <a:pos x="427" y="91"/>
                </a:cxn>
                <a:cxn ang="0">
                  <a:pos x="478" y="70"/>
                </a:cxn>
                <a:cxn ang="0">
                  <a:pos x="496" y="91"/>
                </a:cxn>
                <a:cxn ang="0">
                  <a:pos x="472" y="122"/>
                </a:cxn>
                <a:cxn ang="0">
                  <a:pos x="448" y="182"/>
                </a:cxn>
                <a:cxn ang="0">
                  <a:pos x="507" y="137"/>
                </a:cxn>
                <a:cxn ang="0">
                  <a:pos x="331" y="169"/>
                </a:cxn>
                <a:cxn ang="0">
                  <a:pos x="301" y="186"/>
                </a:cxn>
                <a:cxn ang="0">
                  <a:pos x="318" y="215"/>
                </a:cxn>
                <a:cxn ang="0">
                  <a:pos x="348" y="198"/>
                </a:cxn>
                <a:cxn ang="0">
                  <a:pos x="331" y="169"/>
                </a:cxn>
                <a:cxn ang="0">
                  <a:pos x="171" y="70"/>
                </a:cxn>
                <a:cxn ang="0">
                  <a:pos x="143" y="119"/>
                </a:cxn>
                <a:cxn ang="0">
                  <a:pos x="152" y="183"/>
                </a:cxn>
                <a:cxn ang="0">
                  <a:pos x="196" y="213"/>
                </a:cxn>
                <a:cxn ang="0">
                  <a:pos x="252" y="203"/>
                </a:cxn>
                <a:cxn ang="0">
                  <a:pos x="200" y="182"/>
                </a:cxn>
                <a:cxn ang="0">
                  <a:pos x="177" y="122"/>
                </a:cxn>
                <a:cxn ang="0">
                  <a:pos x="270" y="91"/>
                </a:cxn>
                <a:cxn ang="0">
                  <a:pos x="240" y="63"/>
                </a:cxn>
                <a:cxn ang="0">
                  <a:pos x="222" y="91"/>
                </a:cxn>
                <a:cxn ang="0">
                  <a:pos x="246" y="151"/>
                </a:cxn>
                <a:cxn ang="0">
                  <a:pos x="270" y="182"/>
                </a:cxn>
                <a:cxn ang="0">
                  <a:pos x="279" y="119"/>
                </a:cxn>
                <a:cxn ang="0">
                  <a:pos x="76" y="16"/>
                </a:cxn>
                <a:cxn ang="0">
                  <a:pos x="37" y="62"/>
                </a:cxn>
                <a:cxn ang="0">
                  <a:pos x="37" y="62"/>
                </a:cxn>
                <a:cxn ang="0">
                  <a:pos x="2" y="10"/>
                </a:cxn>
                <a:cxn ang="0">
                  <a:pos x="10" y="39"/>
                </a:cxn>
                <a:cxn ang="0">
                  <a:pos x="39" y="31"/>
                </a:cxn>
                <a:cxn ang="0">
                  <a:pos x="35" y="6"/>
                </a:cxn>
              </a:cxnLst>
              <a:rect l="0" t="0" r="r" b="b"/>
              <a:pathLst>
                <a:path w="777" h="270">
                  <a:moveTo>
                    <a:pt x="776" y="201"/>
                  </a:moveTo>
                  <a:lnTo>
                    <a:pt x="741" y="201"/>
                  </a:lnTo>
                  <a:lnTo>
                    <a:pt x="741" y="220"/>
                  </a:lnTo>
                  <a:lnTo>
                    <a:pt x="737" y="228"/>
                  </a:lnTo>
                  <a:lnTo>
                    <a:pt x="729" y="233"/>
                  </a:lnTo>
                  <a:lnTo>
                    <a:pt x="722" y="236"/>
                  </a:lnTo>
                  <a:lnTo>
                    <a:pt x="713" y="239"/>
                  </a:lnTo>
                  <a:lnTo>
                    <a:pt x="701" y="241"/>
                  </a:lnTo>
                  <a:lnTo>
                    <a:pt x="686" y="242"/>
                  </a:lnTo>
                  <a:lnTo>
                    <a:pt x="705" y="270"/>
                  </a:lnTo>
                  <a:lnTo>
                    <a:pt x="723" y="268"/>
                  </a:lnTo>
                  <a:lnTo>
                    <a:pt x="738" y="263"/>
                  </a:lnTo>
                  <a:lnTo>
                    <a:pt x="750" y="258"/>
                  </a:lnTo>
                  <a:lnTo>
                    <a:pt x="760" y="250"/>
                  </a:lnTo>
                  <a:lnTo>
                    <a:pt x="767" y="241"/>
                  </a:lnTo>
                  <a:lnTo>
                    <a:pt x="772" y="228"/>
                  </a:lnTo>
                  <a:lnTo>
                    <a:pt x="775" y="214"/>
                  </a:lnTo>
                  <a:lnTo>
                    <a:pt x="776" y="201"/>
                  </a:lnTo>
                  <a:close/>
                  <a:moveTo>
                    <a:pt x="721" y="58"/>
                  </a:moveTo>
                  <a:lnTo>
                    <a:pt x="707" y="58"/>
                  </a:lnTo>
                  <a:lnTo>
                    <a:pt x="694" y="60"/>
                  </a:lnTo>
                  <a:lnTo>
                    <a:pt x="682" y="63"/>
                  </a:lnTo>
                  <a:lnTo>
                    <a:pt x="671" y="70"/>
                  </a:lnTo>
                  <a:lnTo>
                    <a:pt x="662" y="79"/>
                  </a:lnTo>
                  <a:lnTo>
                    <a:pt x="654" y="91"/>
                  </a:lnTo>
                  <a:lnTo>
                    <a:pt x="649" y="104"/>
                  </a:lnTo>
                  <a:lnTo>
                    <a:pt x="646" y="119"/>
                  </a:lnTo>
                  <a:lnTo>
                    <a:pt x="645" y="136"/>
                  </a:lnTo>
                  <a:lnTo>
                    <a:pt x="646" y="154"/>
                  </a:lnTo>
                  <a:lnTo>
                    <a:pt x="649" y="170"/>
                  </a:lnTo>
                  <a:lnTo>
                    <a:pt x="654" y="183"/>
                  </a:lnTo>
                  <a:lnTo>
                    <a:pt x="662" y="194"/>
                  </a:lnTo>
                  <a:lnTo>
                    <a:pt x="671" y="203"/>
                  </a:lnTo>
                  <a:lnTo>
                    <a:pt x="682" y="210"/>
                  </a:lnTo>
                  <a:lnTo>
                    <a:pt x="694" y="214"/>
                  </a:lnTo>
                  <a:lnTo>
                    <a:pt x="707" y="215"/>
                  </a:lnTo>
                  <a:lnTo>
                    <a:pt x="722" y="215"/>
                  </a:lnTo>
                  <a:lnTo>
                    <a:pt x="733" y="210"/>
                  </a:lnTo>
                  <a:lnTo>
                    <a:pt x="741" y="201"/>
                  </a:lnTo>
                  <a:lnTo>
                    <a:pt x="776" y="201"/>
                  </a:lnTo>
                  <a:lnTo>
                    <a:pt x="776" y="196"/>
                  </a:lnTo>
                  <a:lnTo>
                    <a:pt x="776" y="182"/>
                  </a:lnTo>
                  <a:lnTo>
                    <a:pt x="702" y="182"/>
                  </a:lnTo>
                  <a:lnTo>
                    <a:pt x="694" y="178"/>
                  </a:lnTo>
                  <a:lnTo>
                    <a:pt x="682" y="162"/>
                  </a:lnTo>
                  <a:lnTo>
                    <a:pt x="679" y="150"/>
                  </a:lnTo>
                  <a:lnTo>
                    <a:pt x="679" y="122"/>
                  </a:lnTo>
                  <a:lnTo>
                    <a:pt x="682" y="110"/>
                  </a:lnTo>
                  <a:lnTo>
                    <a:pt x="688" y="102"/>
                  </a:lnTo>
                  <a:lnTo>
                    <a:pt x="694" y="95"/>
                  </a:lnTo>
                  <a:lnTo>
                    <a:pt x="702" y="91"/>
                  </a:lnTo>
                  <a:lnTo>
                    <a:pt x="776" y="91"/>
                  </a:lnTo>
                  <a:lnTo>
                    <a:pt x="776" y="71"/>
                  </a:lnTo>
                  <a:lnTo>
                    <a:pt x="741" y="71"/>
                  </a:lnTo>
                  <a:lnTo>
                    <a:pt x="733" y="62"/>
                  </a:lnTo>
                  <a:lnTo>
                    <a:pt x="721" y="58"/>
                  </a:lnTo>
                  <a:close/>
                  <a:moveTo>
                    <a:pt x="776" y="91"/>
                  </a:moveTo>
                  <a:lnTo>
                    <a:pt x="725" y="91"/>
                  </a:lnTo>
                  <a:lnTo>
                    <a:pt x="734" y="96"/>
                  </a:lnTo>
                  <a:lnTo>
                    <a:pt x="741" y="105"/>
                  </a:lnTo>
                  <a:lnTo>
                    <a:pt x="741" y="167"/>
                  </a:lnTo>
                  <a:lnTo>
                    <a:pt x="735" y="177"/>
                  </a:lnTo>
                  <a:lnTo>
                    <a:pt x="725" y="182"/>
                  </a:lnTo>
                  <a:lnTo>
                    <a:pt x="776" y="182"/>
                  </a:lnTo>
                  <a:lnTo>
                    <a:pt x="776" y="91"/>
                  </a:lnTo>
                  <a:close/>
                  <a:moveTo>
                    <a:pt x="776" y="62"/>
                  </a:moveTo>
                  <a:lnTo>
                    <a:pt x="741" y="62"/>
                  </a:lnTo>
                  <a:lnTo>
                    <a:pt x="741" y="71"/>
                  </a:lnTo>
                  <a:lnTo>
                    <a:pt x="776" y="71"/>
                  </a:lnTo>
                  <a:lnTo>
                    <a:pt x="776" y="62"/>
                  </a:lnTo>
                  <a:close/>
                  <a:moveTo>
                    <a:pt x="572" y="62"/>
                  </a:moveTo>
                  <a:lnTo>
                    <a:pt x="537" y="62"/>
                  </a:lnTo>
                  <a:lnTo>
                    <a:pt x="537" y="211"/>
                  </a:lnTo>
                  <a:lnTo>
                    <a:pt x="572" y="211"/>
                  </a:lnTo>
                  <a:lnTo>
                    <a:pt x="572" y="115"/>
                  </a:lnTo>
                  <a:lnTo>
                    <a:pt x="574" y="105"/>
                  </a:lnTo>
                  <a:lnTo>
                    <a:pt x="580" y="100"/>
                  </a:lnTo>
                  <a:lnTo>
                    <a:pt x="585" y="95"/>
                  </a:lnTo>
                  <a:lnTo>
                    <a:pt x="592" y="92"/>
                  </a:lnTo>
                  <a:lnTo>
                    <a:pt x="627" y="92"/>
                  </a:lnTo>
                  <a:lnTo>
                    <a:pt x="629" y="77"/>
                  </a:lnTo>
                  <a:lnTo>
                    <a:pt x="572" y="77"/>
                  </a:lnTo>
                  <a:lnTo>
                    <a:pt x="572" y="62"/>
                  </a:lnTo>
                  <a:close/>
                  <a:moveTo>
                    <a:pt x="627" y="92"/>
                  </a:moveTo>
                  <a:lnTo>
                    <a:pt x="610" y="92"/>
                  </a:lnTo>
                  <a:lnTo>
                    <a:pt x="618" y="94"/>
                  </a:lnTo>
                  <a:lnTo>
                    <a:pt x="626" y="100"/>
                  </a:lnTo>
                  <a:lnTo>
                    <a:pt x="627" y="92"/>
                  </a:lnTo>
                  <a:close/>
                  <a:moveTo>
                    <a:pt x="613" y="58"/>
                  </a:moveTo>
                  <a:lnTo>
                    <a:pt x="588" y="58"/>
                  </a:lnTo>
                  <a:lnTo>
                    <a:pt x="578" y="65"/>
                  </a:lnTo>
                  <a:lnTo>
                    <a:pt x="572" y="77"/>
                  </a:lnTo>
                  <a:lnTo>
                    <a:pt x="629" y="77"/>
                  </a:lnTo>
                  <a:lnTo>
                    <a:pt x="631" y="68"/>
                  </a:lnTo>
                  <a:lnTo>
                    <a:pt x="623" y="62"/>
                  </a:lnTo>
                  <a:lnTo>
                    <a:pt x="613" y="58"/>
                  </a:lnTo>
                  <a:close/>
                  <a:moveTo>
                    <a:pt x="437" y="58"/>
                  </a:moveTo>
                  <a:lnTo>
                    <a:pt x="422" y="60"/>
                  </a:lnTo>
                  <a:lnTo>
                    <a:pt x="409" y="63"/>
                  </a:lnTo>
                  <a:lnTo>
                    <a:pt x="397" y="70"/>
                  </a:lnTo>
                  <a:lnTo>
                    <a:pt x="387" y="79"/>
                  </a:lnTo>
                  <a:lnTo>
                    <a:pt x="379" y="91"/>
                  </a:lnTo>
                  <a:lnTo>
                    <a:pt x="373" y="104"/>
                  </a:lnTo>
                  <a:lnTo>
                    <a:pt x="369" y="119"/>
                  </a:lnTo>
                  <a:lnTo>
                    <a:pt x="368" y="137"/>
                  </a:lnTo>
                  <a:lnTo>
                    <a:pt x="369" y="154"/>
                  </a:lnTo>
                  <a:lnTo>
                    <a:pt x="373" y="169"/>
                  </a:lnTo>
                  <a:lnTo>
                    <a:pt x="379" y="183"/>
                  </a:lnTo>
                  <a:lnTo>
                    <a:pt x="387" y="194"/>
                  </a:lnTo>
                  <a:lnTo>
                    <a:pt x="397" y="203"/>
                  </a:lnTo>
                  <a:lnTo>
                    <a:pt x="409" y="210"/>
                  </a:lnTo>
                  <a:lnTo>
                    <a:pt x="422" y="213"/>
                  </a:lnTo>
                  <a:lnTo>
                    <a:pt x="437" y="215"/>
                  </a:lnTo>
                  <a:lnTo>
                    <a:pt x="453" y="213"/>
                  </a:lnTo>
                  <a:lnTo>
                    <a:pt x="466" y="210"/>
                  </a:lnTo>
                  <a:lnTo>
                    <a:pt x="478" y="203"/>
                  </a:lnTo>
                  <a:lnTo>
                    <a:pt x="488" y="194"/>
                  </a:lnTo>
                  <a:lnTo>
                    <a:pt x="496" y="183"/>
                  </a:lnTo>
                  <a:lnTo>
                    <a:pt x="497" y="182"/>
                  </a:lnTo>
                  <a:lnTo>
                    <a:pt x="427" y="182"/>
                  </a:lnTo>
                  <a:lnTo>
                    <a:pt x="418" y="178"/>
                  </a:lnTo>
                  <a:lnTo>
                    <a:pt x="412" y="170"/>
                  </a:lnTo>
                  <a:lnTo>
                    <a:pt x="406" y="162"/>
                  </a:lnTo>
                  <a:lnTo>
                    <a:pt x="403" y="151"/>
                  </a:lnTo>
                  <a:lnTo>
                    <a:pt x="403" y="122"/>
                  </a:lnTo>
                  <a:lnTo>
                    <a:pt x="406" y="111"/>
                  </a:lnTo>
                  <a:lnTo>
                    <a:pt x="418" y="95"/>
                  </a:lnTo>
                  <a:lnTo>
                    <a:pt x="427" y="91"/>
                  </a:lnTo>
                  <a:lnTo>
                    <a:pt x="496" y="91"/>
                  </a:lnTo>
                  <a:lnTo>
                    <a:pt x="488" y="79"/>
                  </a:lnTo>
                  <a:lnTo>
                    <a:pt x="478" y="70"/>
                  </a:lnTo>
                  <a:lnTo>
                    <a:pt x="466" y="63"/>
                  </a:lnTo>
                  <a:lnTo>
                    <a:pt x="452" y="60"/>
                  </a:lnTo>
                  <a:lnTo>
                    <a:pt x="437" y="58"/>
                  </a:lnTo>
                  <a:close/>
                  <a:moveTo>
                    <a:pt x="496" y="91"/>
                  </a:moveTo>
                  <a:lnTo>
                    <a:pt x="448" y="91"/>
                  </a:lnTo>
                  <a:lnTo>
                    <a:pt x="457" y="95"/>
                  </a:lnTo>
                  <a:lnTo>
                    <a:pt x="469" y="111"/>
                  </a:lnTo>
                  <a:lnTo>
                    <a:pt x="472" y="122"/>
                  </a:lnTo>
                  <a:lnTo>
                    <a:pt x="472" y="151"/>
                  </a:lnTo>
                  <a:lnTo>
                    <a:pt x="469" y="162"/>
                  </a:lnTo>
                  <a:lnTo>
                    <a:pt x="457" y="178"/>
                  </a:lnTo>
                  <a:lnTo>
                    <a:pt x="448" y="182"/>
                  </a:lnTo>
                  <a:lnTo>
                    <a:pt x="497" y="182"/>
                  </a:lnTo>
                  <a:lnTo>
                    <a:pt x="502" y="169"/>
                  </a:lnTo>
                  <a:lnTo>
                    <a:pt x="506" y="154"/>
                  </a:lnTo>
                  <a:lnTo>
                    <a:pt x="507" y="137"/>
                  </a:lnTo>
                  <a:lnTo>
                    <a:pt x="506" y="119"/>
                  </a:lnTo>
                  <a:lnTo>
                    <a:pt x="502" y="104"/>
                  </a:lnTo>
                  <a:lnTo>
                    <a:pt x="496" y="91"/>
                  </a:lnTo>
                  <a:close/>
                  <a:moveTo>
                    <a:pt x="331" y="169"/>
                  </a:moveTo>
                  <a:lnTo>
                    <a:pt x="318" y="169"/>
                  </a:lnTo>
                  <a:lnTo>
                    <a:pt x="312" y="171"/>
                  </a:lnTo>
                  <a:lnTo>
                    <a:pt x="303" y="180"/>
                  </a:lnTo>
                  <a:lnTo>
                    <a:pt x="301" y="186"/>
                  </a:lnTo>
                  <a:lnTo>
                    <a:pt x="301" y="198"/>
                  </a:lnTo>
                  <a:lnTo>
                    <a:pt x="303" y="204"/>
                  </a:lnTo>
                  <a:lnTo>
                    <a:pt x="312" y="213"/>
                  </a:lnTo>
                  <a:lnTo>
                    <a:pt x="318" y="215"/>
                  </a:lnTo>
                  <a:lnTo>
                    <a:pt x="331" y="215"/>
                  </a:lnTo>
                  <a:lnTo>
                    <a:pt x="337" y="213"/>
                  </a:lnTo>
                  <a:lnTo>
                    <a:pt x="346" y="204"/>
                  </a:lnTo>
                  <a:lnTo>
                    <a:pt x="348" y="198"/>
                  </a:lnTo>
                  <a:lnTo>
                    <a:pt x="348" y="186"/>
                  </a:lnTo>
                  <a:lnTo>
                    <a:pt x="346" y="180"/>
                  </a:lnTo>
                  <a:lnTo>
                    <a:pt x="337" y="171"/>
                  </a:lnTo>
                  <a:lnTo>
                    <a:pt x="331" y="169"/>
                  </a:lnTo>
                  <a:close/>
                  <a:moveTo>
                    <a:pt x="211" y="58"/>
                  </a:moveTo>
                  <a:lnTo>
                    <a:pt x="196" y="60"/>
                  </a:lnTo>
                  <a:lnTo>
                    <a:pt x="182" y="63"/>
                  </a:lnTo>
                  <a:lnTo>
                    <a:pt x="171" y="70"/>
                  </a:lnTo>
                  <a:lnTo>
                    <a:pt x="161" y="79"/>
                  </a:lnTo>
                  <a:lnTo>
                    <a:pt x="152" y="91"/>
                  </a:lnTo>
                  <a:lnTo>
                    <a:pt x="147" y="104"/>
                  </a:lnTo>
                  <a:lnTo>
                    <a:pt x="143" y="119"/>
                  </a:lnTo>
                  <a:lnTo>
                    <a:pt x="142" y="137"/>
                  </a:lnTo>
                  <a:lnTo>
                    <a:pt x="143" y="154"/>
                  </a:lnTo>
                  <a:lnTo>
                    <a:pt x="147" y="169"/>
                  </a:lnTo>
                  <a:lnTo>
                    <a:pt x="152" y="183"/>
                  </a:lnTo>
                  <a:lnTo>
                    <a:pt x="161" y="194"/>
                  </a:lnTo>
                  <a:lnTo>
                    <a:pt x="171" y="203"/>
                  </a:lnTo>
                  <a:lnTo>
                    <a:pt x="182" y="210"/>
                  </a:lnTo>
                  <a:lnTo>
                    <a:pt x="196" y="213"/>
                  </a:lnTo>
                  <a:lnTo>
                    <a:pt x="211" y="215"/>
                  </a:lnTo>
                  <a:lnTo>
                    <a:pt x="226" y="213"/>
                  </a:lnTo>
                  <a:lnTo>
                    <a:pt x="240" y="210"/>
                  </a:lnTo>
                  <a:lnTo>
                    <a:pt x="252" y="203"/>
                  </a:lnTo>
                  <a:lnTo>
                    <a:pt x="262" y="194"/>
                  </a:lnTo>
                  <a:lnTo>
                    <a:pt x="270" y="183"/>
                  </a:lnTo>
                  <a:lnTo>
                    <a:pt x="270" y="182"/>
                  </a:lnTo>
                  <a:lnTo>
                    <a:pt x="200" y="182"/>
                  </a:lnTo>
                  <a:lnTo>
                    <a:pt x="192" y="178"/>
                  </a:lnTo>
                  <a:lnTo>
                    <a:pt x="180" y="162"/>
                  </a:lnTo>
                  <a:lnTo>
                    <a:pt x="177" y="151"/>
                  </a:lnTo>
                  <a:lnTo>
                    <a:pt x="177" y="122"/>
                  </a:lnTo>
                  <a:lnTo>
                    <a:pt x="180" y="111"/>
                  </a:lnTo>
                  <a:lnTo>
                    <a:pt x="192" y="95"/>
                  </a:lnTo>
                  <a:lnTo>
                    <a:pt x="201" y="91"/>
                  </a:lnTo>
                  <a:lnTo>
                    <a:pt x="270" y="91"/>
                  </a:lnTo>
                  <a:lnTo>
                    <a:pt x="262" y="79"/>
                  </a:lnTo>
                  <a:lnTo>
                    <a:pt x="252" y="70"/>
                  </a:lnTo>
                  <a:lnTo>
                    <a:pt x="240" y="63"/>
                  </a:lnTo>
                  <a:lnTo>
                    <a:pt x="226" y="60"/>
                  </a:lnTo>
                  <a:lnTo>
                    <a:pt x="211" y="58"/>
                  </a:lnTo>
                  <a:close/>
                  <a:moveTo>
                    <a:pt x="270" y="91"/>
                  </a:moveTo>
                  <a:lnTo>
                    <a:pt x="222" y="91"/>
                  </a:lnTo>
                  <a:lnTo>
                    <a:pt x="230" y="95"/>
                  </a:lnTo>
                  <a:lnTo>
                    <a:pt x="243" y="111"/>
                  </a:lnTo>
                  <a:lnTo>
                    <a:pt x="246" y="122"/>
                  </a:lnTo>
                  <a:lnTo>
                    <a:pt x="246" y="151"/>
                  </a:lnTo>
                  <a:lnTo>
                    <a:pt x="243" y="162"/>
                  </a:lnTo>
                  <a:lnTo>
                    <a:pt x="230" y="178"/>
                  </a:lnTo>
                  <a:lnTo>
                    <a:pt x="222" y="182"/>
                  </a:lnTo>
                  <a:lnTo>
                    <a:pt x="270" y="182"/>
                  </a:lnTo>
                  <a:lnTo>
                    <a:pt x="276" y="169"/>
                  </a:lnTo>
                  <a:lnTo>
                    <a:pt x="279" y="154"/>
                  </a:lnTo>
                  <a:lnTo>
                    <a:pt x="281" y="137"/>
                  </a:lnTo>
                  <a:lnTo>
                    <a:pt x="279" y="119"/>
                  </a:lnTo>
                  <a:lnTo>
                    <a:pt x="276" y="104"/>
                  </a:lnTo>
                  <a:lnTo>
                    <a:pt x="270" y="91"/>
                  </a:lnTo>
                  <a:close/>
                  <a:moveTo>
                    <a:pt x="110" y="0"/>
                  </a:moveTo>
                  <a:lnTo>
                    <a:pt x="76" y="16"/>
                  </a:lnTo>
                  <a:lnTo>
                    <a:pt x="76" y="211"/>
                  </a:lnTo>
                  <a:lnTo>
                    <a:pt x="110" y="211"/>
                  </a:lnTo>
                  <a:lnTo>
                    <a:pt x="110" y="0"/>
                  </a:lnTo>
                  <a:close/>
                  <a:moveTo>
                    <a:pt x="37" y="62"/>
                  </a:moveTo>
                  <a:lnTo>
                    <a:pt x="3" y="62"/>
                  </a:lnTo>
                  <a:lnTo>
                    <a:pt x="3" y="211"/>
                  </a:lnTo>
                  <a:lnTo>
                    <a:pt x="37" y="211"/>
                  </a:lnTo>
                  <a:lnTo>
                    <a:pt x="37" y="62"/>
                  </a:lnTo>
                  <a:close/>
                  <a:moveTo>
                    <a:pt x="26" y="1"/>
                  </a:moveTo>
                  <a:lnTo>
                    <a:pt x="15" y="1"/>
                  </a:lnTo>
                  <a:lnTo>
                    <a:pt x="10" y="2"/>
                  </a:lnTo>
                  <a:lnTo>
                    <a:pt x="2" y="10"/>
                  </a:lnTo>
                  <a:lnTo>
                    <a:pt x="0" y="15"/>
                  </a:lnTo>
                  <a:lnTo>
                    <a:pt x="0" y="26"/>
                  </a:lnTo>
                  <a:lnTo>
                    <a:pt x="2" y="31"/>
                  </a:lnTo>
                  <a:lnTo>
                    <a:pt x="10" y="39"/>
                  </a:lnTo>
                  <a:lnTo>
                    <a:pt x="15" y="41"/>
                  </a:lnTo>
                  <a:lnTo>
                    <a:pt x="26" y="41"/>
                  </a:lnTo>
                  <a:lnTo>
                    <a:pt x="31" y="39"/>
                  </a:lnTo>
                  <a:lnTo>
                    <a:pt x="39" y="31"/>
                  </a:lnTo>
                  <a:lnTo>
                    <a:pt x="41" y="26"/>
                  </a:lnTo>
                  <a:lnTo>
                    <a:pt x="41" y="15"/>
                  </a:lnTo>
                  <a:lnTo>
                    <a:pt x="39" y="10"/>
                  </a:lnTo>
                  <a:lnTo>
                    <a:pt x="35" y="6"/>
                  </a:lnTo>
                  <a:lnTo>
                    <a:pt x="31" y="2"/>
                  </a:lnTo>
                  <a:lnTo>
                    <a:pt x="26" y="1"/>
                  </a:lnTo>
                  <a:close/>
                </a:path>
              </a:pathLst>
            </a:custGeom>
            <a:solidFill>
              <a:srgbClr val="220050"/>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sp>
          <p:nvSpPr>
            <p:cNvPr id="52229" name="Freeform 5"/>
            <p:cNvSpPr>
              <a:spLocks/>
            </p:cNvSpPr>
            <p:nvPr/>
          </p:nvSpPr>
          <p:spPr bwMode="auto">
            <a:xfrm>
              <a:off x="17415" y="10109"/>
              <a:ext cx="129" cy="147"/>
            </a:xfrm>
            <a:custGeom>
              <a:avLst/>
              <a:gdLst/>
              <a:ahLst/>
              <a:cxnLst>
                <a:cxn ang="0">
                  <a:pos x="0" y="0"/>
                </a:cxn>
                <a:cxn ang="0">
                  <a:pos x="0" y="146"/>
                </a:cxn>
                <a:cxn ang="0">
                  <a:pos x="128" y="73"/>
                </a:cxn>
                <a:cxn ang="0">
                  <a:pos x="0" y="0"/>
                </a:cxn>
              </a:cxnLst>
              <a:rect l="0" t="0" r="r" b="b"/>
              <a:pathLst>
                <a:path w="129" h="147">
                  <a:moveTo>
                    <a:pt x="0" y="0"/>
                  </a:moveTo>
                  <a:lnTo>
                    <a:pt x="0" y="146"/>
                  </a:lnTo>
                  <a:lnTo>
                    <a:pt x="128" y="73"/>
                  </a:lnTo>
                  <a:lnTo>
                    <a:pt x="0" y="0"/>
                  </a:lnTo>
                  <a:close/>
                </a:path>
              </a:pathLst>
            </a:custGeom>
            <a:solidFill>
              <a:srgbClr val="F93B4A"/>
            </a:solidFill>
            <a:ln w="9525">
              <a:noFill/>
              <a:round/>
              <a:headEnd/>
              <a:tailEnd/>
            </a:ln>
          </p:spPr>
          <p:txBody>
            <a:bodyPr vert="horz" wrap="square" lIns="91440" tIns="45720" rIns="91440" bIns="45720" numCol="1" anchor="t" anchorCtr="0" compatLnSpc="1">
              <a:prstTxWarp prst="textNoShape">
                <a:avLst/>
              </a:prstTxWarp>
            </a:bodyPr>
            <a:lstStyle/>
            <a:p>
              <a:endParaRPr lang="es-EC"/>
            </a:p>
          </p:txBody>
        </p:sp>
        <p:pic>
          <p:nvPicPr>
            <p:cNvPr id="52230" name="Picture 6"/>
            <p:cNvPicPr>
              <a:picLocks noChangeAspect="1" noChangeArrowheads="1"/>
            </p:cNvPicPr>
            <p:nvPr/>
          </p:nvPicPr>
          <p:blipFill>
            <a:blip r:embed="rId2" cstate="print"/>
            <a:srcRect/>
            <a:stretch>
              <a:fillRect/>
            </a:stretch>
          </p:blipFill>
          <p:spPr bwMode="auto">
            <a:xfrm>
              <a:off x="784" y="750"/>
              <a:ext cx="2201" cy="795"/>
            </a:xfrm>
            <a:prstGeom prst="rect">
              <a:avLst/>
            </a:prstGeom>
            <a:noFill/>
          </p:spPr>
        </p:pic>
        <p:pic>
          <p:nvPicPr>
            <p:cNvPr id="52231" name="Picture 7"/>
            <p:cNvPicPr>
              <a:picLocks noChangeAspect="1" noChangeArrowheads="1"/>
            </p:cNvPicPr>
            <p:nvPr/>
          </p:nvPicPr>
          <p:blipFill>
            <a:blip r:embed="rId3" cstate="print"/>
            <a:srcRect/>
            <a:stretch>
              <a:fillRect/>
            </a:stretch>
          </p:blipFill>
          <p:spPr bwMode="auto">
            <a:xfrm>
              <a:off x="0" y="0"/>
              <a:ext cx="19200" cy="10800"/>
            </a:xfrm>
            <a:prstGeom prst="rect">
              <a:avLst/>
            </a:prstGeom>
            <a:noFill/>
          </p:spPr>
        </p:pic>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347570" y="3501008"/>
            <a:ext cx="7796430" cy="646331"/>
          </a:xfrm>
          <a:prstGeom prst="rect">
            <a:avLst/>
          </a:prstGeom>
        </p:spPr>
        <p:txBody>
          <a:bodyPr wrap="none">
            <a:spAutoFit/>
          </a:bodyPr>
          <a:lstStyle/>
          <a:p>
            <a:r>
              <a:rPr lang="es-EC" sz="3600" b="1" i="1" u="sng" dirty="0">
                <a:solidFill>
                  <a:srgbClr val="FF0000"/>
                </a:solidFill>
              </a:rPr>
              <a:t>LO MATERIAL SE RECUPERA LA VIDA NO</a:t>
            </a:r>
          </a:p>
        </p:txBody>
      </p:sp>
      <p:sp>
        <p:nvSpPr>
          <p:cNvPr id="53252" name="AutoShape 4" descr="Higiene, seguridad y salud ocupacional -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53254" name="Picture 6" descr="https://scontent-mia3-1.xx.fbcdn.net/v/t1.0-9/26994365_1978461632475585_4913048752783388813_n.jpg?_nc_cat=101&amp;_nc_sid=6e5ad9&amp;_nc_eui2=AeGCACqdJQ9RQGm_v56NHzkZ7pmGuo1q7zbumYa6jWrvNooUs-YaREQ0-PxunqFYogw&amp;_nc_ohc=m5b8nNy0znQAX__4fUX&amp;_nc_ht=scontent-mia3-1.xx&amp;oh=b612a1066e3c73a8a01f860851f1b334&amp;oe=5ECBC238"/>
          <p:cNvPicPr>
            <a:picLocks noChangeAspect="1" noChangeArrowheads="1"/>
          </p:cNvPicPr>
          <p:nvPr/>
        </p:nvPicPr>
        <p:blipFill>
          <a:blip r:embed="rId2" cstate="print"/>
          <a:srcRect/>
          <a:stretch>
            <a:fillRect/>
          </a:stretch>
        </p:blipFill>
        <p:spPr bwMode="auto">
          <a:xfrm>
            <a:off x="3707904" y="332656"/>
            <a:ext cx="5004048" cy="2464571"/>
          </a:xfrm>
          <a:prstGeom prst="rect">
            <a:avLst/>
          </a:prstGeom>
          <a:noFill/>
        </p:spPr>
      </p:pic>
      <p:sp>
        <p:nvSpPr>
          <p:cNvPr id="9" name="8 Rectángulo"/>
          <p:cNvSpPr/>
          <p:nvPr/>
        </p:nvSpPr>
        <p:spPr>
          <a:xfrm>
            <a:off x="3491880" y="5661248"/>
            <a:ext cx="5286412" cy="646331"/>
          </a:xfrm>
          <a:prstGeom prst="rect">
            <a:avLst/>
          </a:prstGeom>
        </p:spPr>
        <p:txBody>
          <a:bodyPr wrap="square">
            <a:spAutoFit/>
          </a:bodyPr>
          <a:lstStyle/>
          <a:p>
            <a:pPr algn="ctr">
              <a:defRPr/>
            </a:pPr>
            <a:r>
              <a:rPr lang="es-E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cs typeface="Arial" charset="0"/>
              </a:rPr>
              <a:t>Gracias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251520" y="332656"/>
            <a:ext cx="8280920" cy="2108269"/>
          </a:xfrm>
          <a:prstGeom prst="rect">
            <a:avLst/>
          </a:prstGeom>
        </p:spPr>
        <p:txBody>
          <a:bodyPr wrap="square">
            <a:spAutoFit/>
          </a:bodyPr>
          <a:lstStyle/>
          <a:p>
            <a:pPr lvl="0" algn="just" eaLnBrk="0" fontAlgn="base" hangingPunct="0">
              <a:spcBef>
                <a:spcPct val="0"/>
              </a:spcBef>
              <a:spcAft>
                <a:spcPct val="0"/>
              </a:spcAft>
            </a:pPr>
            <a:r>
              <a:rPr lang="es-ES" b="1" dirty="0">
                <a:solidFill>
                  <a:srgbClr val="FF0000"/>
                </a:solidFill>
                <a:latin typeface="Times New Roman" pitchFamily="18" charset="0"/>
                <a:ea typeface="Times New Roman" pitchFamily="18" charset="0"/>
                <a:cs typeface="Times New Roman" pitchFamily="18" charset="0"/>
              </a:rPr>
              <a:t>Art. 13.- OBLIGACIONES DE LOS TRABAJADORES</a:t>
            </a:r>
          </a:p>
          <a:p>
            <a:pPr lvl="0" algn="just" eaLnBrk="0" fontAlgn="base" hangingPunct="0">
              <a:spcBef>
                <a:spcPct val="0"/>
              </a:spcBef>
              <a:spcAft>
                <a:spcPct val="0"/>
              </a:spcAft>
            </a:pPr>
            <a:endParaRPr lang="es-EC" sz="1100" dirty="0">
              <a:solidFill>
                <a:srgbClr val="FF0000"/>
              </a:solidFill>
              <a:latin typeface="Times New Roman" pitchFamily="18" charset="0"/>
              <a:cs typeface="Times New Roman" pitchFamily="18" charset="0"/>
            </a:endParaRPr>
          </a:p>
          <a:p>
            <a:pPr lvl="0" algn="just" eaLnBrk="0" fontAlgn="base" hangingPunct="0">
              <a:spcBef>
                <a:spcPct val="0"/>
              </a:spcBef>
              <a:spcAft>
                <a:spcPct val="0"/>
              </a:spcAft>
            </a:pPr>
            <a:r>
              <a:rPr lang="es-ES" b="1" dirty="0">
                <a:latin typeface="Times New Roman" pitchFamily="18" charset="0"/>
                <a:ea typeface="Times New Roman" pitchFamily="18" charset="0"/>
                <a:cs typeface="Times New Roman" pitchFamily="18" charset="0"/>
              </a:rPr>
              <a:t>3.-</a:t>
            </a:r>
            <a:r>
              <a:rPr lang="es-ES" dirty="0">
                <a:latin typeface="Times New Roman" pitchFamily="18" charset="0"/>
                <a:ea typeface="Times New Roman" pitchFamily="18" charset="0"/>
                <a:cs typeface="Times New Roman" pitchFamily="18" charset="0"/>
              </a:rPr>
              <a:t> Usar correctamente los medios de protección personal y colectiva proporcionados por la empresa y cuidar de su conservación.</a:t>
            </a:r>
          </a:p>
          <a:p>
            <a:pPr lvl="0" algn="just" eaLnBrk="0" fontAlgn="base" hangingPunct="0">
              <a:spcBef>
                <a:spcPct val="0"/>
              </a:spcBef>
              <a:spcAft>
                <a:spcPct val="0"/>
              </a:spcAft>
            </a:pPr>
            <a:endParaRPr lang="es-ES" dirty="0">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es-EC" sz="1600" b="1" dirty="0">
                <a:latin typeface="Times New Roman" pitchFamily="18" charset="0"/>
                <a:cs typeface="Times New Roman" pitchFamily="18" charset="0"/>
              </a:rPr>
              <a:t>4.-</a:t>
            </a:r>
            <a:r>
              <a:rPr lang="es-EC" sz="1600" dirty="0">
                <a:latin typeface="Times New Roman" pitchFamily="18" charset="0"/>
                <a:cs typeface="Times New Roman" pitchFamily="18" charset="0"/>
              </a:rPr>
              <a:t>Informar al empleador de las averías y riesgos que puedan ocasionar accidentes de trabajo. Si éste no adoptase las medidas pertinentes, comunicar a la Autoridad Laboral competente a fin de que adopte las medidas adecuadas y oportunas. </a:t>
            </a:r>
            <a:endParaRPr lang="es-ES" sz="1600" dirty="0">
              <a:latin typeface="Times New Roman" pitchFamily="18" charset="0"/>
              <a:cs typeface="Times New Roman" pitchFamily="18" charset="0"/>
            </a:endParaRPr>
          </a:p>
        </p:txBody>
      </p:sp>
      <p:sp>
        <p:nvSpPr>
          <p:cNvPr id="5" name="4 Rectángulo"/>
          <p:cNvSpPr/>
          <p:nvPr/>
        </p:nvSpPr>
        <p:spPr>
          <a:xfrm>
            <a:off x="251520" y="2852936"/>
            <a:ext cx="7920880" cy="369332"/>
          </a:xfrm>
          <a:prstGeom prst="rect">
            <a:avLst/>
          </a:prstGeom>
        </p:spPr>
        <p:txBody>
          <a:bodyPr wrap="square">
            <a:spAutoFit/>
          </a:bodyPr>
          <a:lstStyle/>
          <a:p>
            <a:r>
              <a:rPr lang="es-EC" b="1" dirty="0">
                <a:solidFill>
                  <a:srgbClr val="FF0000"/>
                </a:solidFill>
                <a:latin typeface="Times New Roman" pitchFamily="18" charset="0"/>
                <a:cs typeface="Times New Roman" pitchFamily="18" charset="0"/>
              </a:rPr>
              <a:t>Art. 14.- DE LOS COMITÉS DE SEGURIDAD E HIGIENE DEL TRABAJO</a:t>
            </a:r>
          </a:p>
        </p:txBody>
      </p:sp>
      <p:sp>
        <p:nvSpPr>
          <p:cNvPr id="6" name="5 Rectángulo"/>
          <p:cNvSpPr/>
          <p:nvPr/>
        </p:nvSpPr>
        <p:spPr>
          <a:xfrm>
            <a:off x="395536" y="3356992"/>
            <a:ext cx="8748464" cy="1200329"/>
          </a:xfrm>
          <a:prstGeom prst="rect">
            <a:avLst/>
          </a:prstGeom>
        </p:spPr>
        <p:txBody>
          <a:bodyPr wrap="square">
            <a:spAutoFit/>
          </a:bodyPr>
          <a:lstStyle/>
          <a:p>
            <a:pPr marL="342900" indent="-342900">
              <a:buAutoNum type="alphaLcParenR"/>
            </a:pPr>
            <a:r>
              <a:rPr lang="es-EC" dirty="0">
                <a:latin typeface="Times New Roman" pitchFamily="18" charset="0"/>
                <a:cs typeface="Times New Roman" pitchFamily="18" charset="0"/>
              </a:rPr>
              <a:t>Promover la observancia de las disposiciones sobre prevención de riesgos profesionales.</a:t>
            </a:r>
          </a:p>
          <a:p>
            <a:pPr marL="342900" indent="-342900"/>
            <a:endParaRPr lang="es-EC" dirty="0">
              <a:latin typeface="Times New Roman" pitchFamily="18" charset="0"/>
              <a:cs typeface="Times New Roman" pitchFamily="18" charset="0"/>
            </a:endParaRPr>
          </a:p>
          <a:p>
            <a:pPr marL="342900" indent="-342900"/>
            <a:r>
              <a:rPr lang="es-EC" b="1" dirty="0"/>
              <a:t>g) </a:t>
            </a:r>
            <a:r>
              <a:rPr lang="es-EC" dirty="0">
                <a:latin typeface="Times New Roman" pitchFamily="18" charset="0"/>
                <a:cs typeface="Times New Roman" pitchFamily="18" charset="0"/>
              </a:rPr>
              <a:t>Analizar las condiciones de trabajo en la empresa y solicitar a sus directivos la adopción de medidas de Higiene y Seguridad en el Trabajo.</a:t>
            </a:r>
          </a:p>
        </p:txBody>
      </p:sp>
      <p:pic>
        <p:nvPicPr>
          <p:cNvPr id="55298" name="Picture 2" descr="Calaméo - Comité de Seguridad y Salud en el Trabajo"/>
          <p:cNvPicPr>
            <a:picLocks noChangeAspect="1" noChangeArrowheads="1"/>
          </p:cNvPicPr>
          <p:nvPr/>
        </p:nvPicPr>
        <p:blipFill>
          <a:blip r:embed="rId2" cstate="print"/>
          <a:srcRect t="19196" b="21358"/>
          <a:stretch>
            <a:fillRect/>
          </a:stretch>
        </p:blipFill>
        <p:spPr bwMode="auto">
          <a:xfrm>
            <a:off x="5652120" y="4509120"/>
            <a:ext cx="2213324" cy="213741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Rectángulo"/>
          <p:cNvSpPr/>
          <p:nvPr/>
        </p:nvSpPr>
        <p:spPr>
          <a:xfrm>
            <a:off x="395536" y="476672"/>
            <a:ext cx="8352928" cy="954107"/>
          </a:xfrm>
          <a:prstGeom prst="rect">
            <a:avLst/>
          </a:prstGeom>
        </p:spPr>
        <p:txBody>
          <a:bodyPr wrap="square">
            <a:spAutoFit/>
          </a:bodyPr>
          <a:lstStyle/>
          <a:p>
            <a:pPr lvl="0" algn="ctr" fontAlgn="base">
              <a:spcBef>
                <a:spcPct val="0"/>
              </a:spcBef>
              <a:spcAft>
                <a:spcPct val="0"/>
              </a:spcAft>
              <a:tabLst>
                <a:tab pos="800100" algn="l"/>
              </a:tabLst>
            </a:pPr>
            <a:r>
              <a:rPr kumimoji="0" lang="es-ES" sz="2800" b="1" i="0" u="none" strike="noStrike" cap="none" normalizeH="0" baseline="0" dirty="0">
                <a:ln>
                  <a:noFill/>
                </a:ln>
                <a:solidFill>
                  <a:srgbClr val="FF0000"/>
                </a:solidFill>
                <a:effectLst/>
                <a:latin typeface="Times New Roman" pitchFamily="18" charset="0"/>
                <a:ea typeface="Arial" pitchFamily="34" charset="0"/>
                <a:cs typeface="Times New Roman" pitchFamily="18" charset="0"/>
              </a:rPr>
              <a:t>TRABAJADORES QUE NO DEBEN ASISTIR AL LUGAR DE TRABAJO</a:t>
            </a:r>
            <a:endParaRPr kumimoji="0" lang="es-EC" sz="2800" b="1" i="0" u="none" strike="noStrike" cap="none" normalizeH="0" baseline="0" dirty="0">
              <a:ln>
                <a:noFill/>
              </a:ln>
              <a:solidFill>
                <a:srgbClr val="FF0000"/>
              </a:solidFill>
              <a:effectLst/>
              <a:latin typeface="Times New Roman" pitchFamily="18" charset="0"/>
              <a:cs typeface="Times New Roman" pitchFamily="18" charset="0"/>
            </a:endParaRPr>
          </a:p>
        </p:txBody>
      </p:sp>
      <p:sp>
        <p:nvSpPr>
          <p:cNvPr id="16389" name="Rectangle 5"/>
          <p:cNvSpPr>
            <a:spLocks noChangeArrowheads="1"/>
          </p:cNvSpPr>
          <p:nvPr/>
        </p:nvSpPr>
        <p:spPr bwMode="auto">
          <a:xfrm>
            <a:off x="395536" y="1634318"/>
            <a:ext cx="8352928"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presenten sintomatología (tos, fiebre, dificultad al respirar, etc.) que pudiera estar asociada con el COVID-19</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han estado en contacto estrecho con un caso confirmado de COVID-19.</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buFont typeface="Wingdings" pitchFamily="2" charset="2"/>
              <a:buChar char="ü"/>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Personas que se encuentran dentro de los grupos de atención prioritaria; como: </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lang="es-ES" dirty="0">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r>
              <a:rPr lang="es-ES" dirty="0">
                <a:latin typeface="Times New Roman" pitchFamily="18" charset="0"/>
                <a:ea typeface="Arial" pitchFamily="34" charset="0"/>
                <a:cs typeface="Times New Roman" pitchFamily="18" charset="0"/>
              </a:rPr>
              <a:t>      * Embarazadas </a:t>
            </a: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r>
              <a:rPr lang="es-ES" dirty="0">
                <a:latin typeface="Times New Roman" pitchFamily="18" charset="0"/>
                <a:ea typeface="Arial" pitchFamily="34" charset="0"/>
                <a:cs typeface="Times New Roman" pitchFamily="18" charset="0"/>
              </a:rPr>
              <a:t>      * Personas con enfermedades catastróficas </a:t>
            </a: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indent="-342900" algn="just" fontAlgn="base">
              <a:spcBef>
                <a:spcPct val="0"/>
              </a:spcBef>
              <a:spcAft>
                <a:spcPct val="0"/>
              </a:spcAft>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a:t>
            </a:r>
            <a:r>
              <a:rPr kumimoji="0" lang="es-ES" b="0" i="0" u="none" strike="noStrike" cap="none" normalizeH="0" dirty="0">
                <a:ln>
                  <a:noFill/>
                </a:ln>
                <a:solidFill>
                  <a:schemeClr val="tx1"/>
                </a:solidFill>
                <a:effectLst/>
                <a:latin typeface="Times New Roman" pitchFamily="18" charset="0"/>
                <a:ea typeface="Arial" pitchFamily="34" charset="0"/>
                <a:cs typeface="Times New Roman" pitchFamily="18" charset="0"/>
              </a:rPr>
              <a:t> </a:t>
            </a:r>
            <a:r>
              <a:rPr lang="es-EC" dirty="0"/>
              <a:t>Personas con discapacidad, se analizó si la discapacidad no constituye obstáculo para su desempeño laboral en forma presencial</a:t>
            </a:r>
          </a:p>
          <a:p>
            <a:pPr marL="342900" indent="-342900" algn="just" fontAlgn="base">
              <a:spcBef>
                <a:spcPct val="0"/>
              </a:spcBef>
              <a:spcAft>
                <a:spcPct val="0"/>
              </a:spcAft>
              <a:tabLst>
                <a:tab pos="800100" algn="l"/>
              </a:tabLst>
            </a:pPr>
            <a:r>
              <a:rPr lang="es-EC" dirty="0"/>
              <a:t>      * Tercera edad</a:t>
            </a: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342900" marR="0" lvl="0" indent="-34290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p:txBody>
      </p:sp>
      <p:sp>
        <p:nvSpPr>
          <p:cNvPr id="13" name="12 Abrir llave"/>
          <p:cNvSpPr/>
          <p:nvPr/>
        </p:nvSpPr>
        <p:spPr>
          <a:xfrm>
            <a:off x="611560" y="3645024"/>
            <a:ext cx="144016" cy="1656184"/>
          </a:xfrm>
          <a:prstGeom prst="lef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s-EC" dirty="0">
              <a:solidFill>
                <a:srgbClr val="FF000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39552" y="404664"/>
            <a:ext cx="7488832" cy="830997"/>
          </a:xfrm>
          <a:prstGeom prst="rect">
            <a:avLst/>
          </a:prstGeom>
        </p:spPr>
        <p:txBody>
          <a:bodyPr wrap="square">
            <a:spAutoFit/>
          </a:bodyPr>
          <a:lstStyle/>
          <a:p>
            <a:pPr algn="ctr"/>
            <a:r>
              <a:rPr lang="es-ES" sz="2400" b="1" dirty="0">
                <a:solidFill>
                  <a:srgbClr val="FF0000"/>
                </a:solidFill>
                <a:latin typeface="Times New Roman" pitchFamily="18" charset="0"/>
                <a:cs typeface="Times New Roman" pitchFamily="18" charset="0"/>
              </a:rPr>
              <a:t>DESPLAZAMIENTOS AL LUGAR DE TRABAJO Y RETORNO A SU HOGAR</a:t>
            </a:r>
            <a:endParaRPr lang="es-EC" sz="2400" dirty="0">
              <a:solidFill>
                <a:srgbClr val="FF0000"/>
              </a:solidFill>
              <a:latin typeface="Times New Roman" pitchFamily="18" charset="0"/>
              <a:cs typeface="Times New Roman" pitchFamily="18" charset="0"/>
            </a:endParaRPr>
          </a:p>
        </p:txBody>
      </p:sp>
      <p:sp>
        <p:nvSpPr>
          <p:cNvPr id="6" name="5 Rectángulo"/>
          <p:cNvSpPr/>
          <p:nvPr/>
        </p:nvSpPr>
        <p:spPr>
          <a:xfrm>
            <a:off x="611560" y="1556792"/>
            <a:ext cx="8136904" cy="2308324"/>
          </a:xfrm>
          <a:prstGeom prst="rect">
            <a:avLst/>
          </a:prstGeom>
        </p:spPr>
        <p:txBody>
          <a:bodyPr wrap="square">
            <a:spAutoFit/>
          </a:bodyPr>
          <a:lstStyle/>
          <a:p>
            <a:pPr marL="342900" indent="-342900" algn="just">
              <a:buBlip>
                <a:blip r:embed="rId2"/>
              </a:buBlip>
            </a:pPr>
            <a:r>
              <a:rPr lang="es-ES" dirty="0">
                <a:latin typeface="Times New Roman" pitchFamily="18" charset="0"/>
                <a:cs typeface="Times New Roman" pitchFamily="18" charset="0"/>
              </a:rPr>
              <a:t>En los desplazamientos realizados por medio de transporte público, bus de la empresa u otro medio de transporte (taxi), se deberá guardar la distancia social con las otras personas; además, del uso de mascarilla quirúrgica y guantes desechables.</a:t>
            </a:r>
          </a:p>
          <a:p>
            <a:pPr marL="342900" indent="-342900" algn="just"/>
            <a:endParaRPr lang="es-ES" dirty="0">
              <a:latin typeface="Times New Roman" pitchFamily="18" charset="0"/>
              <a:cs typeface="Times New Roman" pitchFamily="18" charset="0"/>
            </a:endParaRPr>
          </a:p>
          <a:p>
            <a:pPr marL="342900" indent="-342900" algn="just">
              <a:buBlip>
                <a:blip r:embed="rId2"/>
              </a:buBlip>
            </a:pPr>
            <a:r>
              <a:rPr lang="es-ES" dirty="0">
                <a:latin typeface="Times New Roman" pitchFamily="18" charset="0"/>
                <a:cs typeface="Times New Roman" pitchFamily="18" charset="0"/>
              </a:rPr>
              <a:t>Si se traslada a su lugar de trabajo a pie, en bicicleta, motos, es necesario que lleve mascarilla. Guarde la distancia social cuando vaya caminando por la calle.</a:t>
            </a:r>
          </a:p>
          <a:p>
            <a:pPr marL="342900" indent="-342900" algn="just"/>
            <a:endParaRPr lang="es-ES" dirty="0">
              <a:latin typeface="Times New Roman" pitchFamily="18" charset="0"/>
              <a:cs typeface="Times New Roman" pitchFamily="18" charset="0"/>
            </a:endParaRPr>
          </a:p>
          <a:p>
            <a:pPr marL="342900" indent="-342900" algn="just">
              <a:buBlip>
                <a:blip r:embed="rId2"/>
              </a:buBlip>
            </a:pPr>
            <a:r>
              <a:rPr lang="es-ES" dirty="0">
                <a:latin typeface="Times New Roman" pitchFamily="18" charset="0"/>
                <a:cs typeface="Times New Roman" pitchFamily="18" charset="0"/>
              </a:rPr>
              <a:t>Siempre que pueda, es preferible en esta situación el transporte individual.</a:t>
            </a:r>
            <a:endParaRPr lang="es-EC" dirty="0">
              <a:latin typeface="Times New Roman" pitchFamily="18" charset="0"/>
              <a:cs typeface="Times New Roman" pitchFamily="18" charset="0"/>
            </a:endParaRPr>
          </a:p>
        </p:txBody>
      </p:sp>
      <p:pic>
        <p:nvPicPr>
          <p:cNvPr id="15362" name="Picture 2" descr="El distanciamiento social podría no ser suficiente para evitar el ..."/>
          <p:cNvPicPr>
            <a:picLocks noChangeAspect="1" noChangeArrowheads="1"/>
          </p:cNvPicPr>
          <p:nvPr/>
        </p:nvPicPr>
        <p:blipFill>
          <a:blip r:embed="rId3" cstate="print"/>
          <a:srcRect/>
          <a:stretch>
            <a:fillRect/>
          </a:stretch>
        </p:blipFill>
        <p:spPr bwMode="auto">
          <a:xfrm>
            <a:off x="2915816" y="4509120"/>
            <a:ext cx="3520877" cy="2011296"/>
          </a:xfrm>
          <a:prstGeom prst="rect">
            <a:avLst/>
          </a:prstGeom>
          <a:noFill/>
        </p:spPr>
      </p:pic>
      <p:sp>
        <p:nvSpPr>
          <p:cNvPr id="8" name="7 Rectángulo"/>
          <p:cNvSpPr/>
          <p:nvPr/>
        </p:nvSpPr>
        <p:spPr>
          <a:xfrm>
            <a:off x="4139952" y="5085184"/>
            <a:ext cx="1082732" cy="369332"/>
          </a:xfrm>
          <a:prstGeom prst="rect">
            <a:avLst/>
          </a:prstGeom>
        </p:spPr>
        <p:txBody>
          <a:bodyPr wrap="none">
            <a:spAutoFit/>
          </a:bodyPr>
          <a:lstStyle/>
          <a:p>
            <a:r>
              <a:rPr lang="es-ES" b="1" dirty="0">
                <a:solidFill>
                  <a:srgbClr val="FF0000"/>
                </a:solidFill>
              </a:rPr>
              <a:t>2 metros </a:t>
            </a:r>
            <a:endParaRPr lang="es-EC"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827584" y="476672"/>
            <a:ext cx="7469096" cy="523220"/>
          </a:xfrm>
          <a:prstGeom prst="rect">
            <a:avLst/>
          </a:prstGeom>
        </p:spPr>
        <p:txBody>
          <a:bodyPr wrap="none">
            <a:spAutoFit/>
          </a:bodyPr>
          <a:lstStyle/>
          <a:p>
            <a:r>
              <a:rPr lang="es-ES" sz="2800" b="1" dirty="0">
                <a:solidFill>
                  <a:srgbClr val="FF0000"/>
                </a:solidFill>
                <a:latin typeface="Times New Roman" pitchFamily="18" charset="0"/>
                <a:cs typeface="Times New Roman" pitchFamily="18" charset="0"/>
              </a:rPr>
              <a:t>SEGURIDAD EN EL LUGAR DEL TRABAJO</a:t>
            </a:r>
            <a:endParaRPr lang="es-EC" sz="2800" dirty="0">
              <a:solidFill>
                <a:srgbClr val="FF0000"/>
              </a:solidFill>
              <a:latin typeface="Times New Roman" pitchFamily="18" charset="0"/>
              <a:cs typeface="Times New Roman" pitchFamily="18" charset="0"/>
            </a:endParaRPr>
          </a:p>
        </p:txBody>
      </p:sp>
      <p:sp>
        <p:nvSpPr>
          <p:cNvPr id="18433" name="Rectangle 1"/>
          <p:cNvSpPr>
            <a:spLocks noChangeArrowheads="1"/>
          </p:cNvSpPr>
          <p:nvPr/>
        </p:nvSpPr>
        <p:spPr bwMode="auto">
          <a:xfrm>
            <a:off x="395536" y="1340768"/>
            <a:ext cx="820891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El empleador o quien considere deberá explicar a los trabajadores las normas de bioseguridad.</a:t>
            </a:r>
          </a:p>
          <a:p>
            <a:pPr marL="0" marR="0" lvl="0" indent="0" algn="just" defTabSz="914400" rtl="0" eaLnBrk="1" fontAlgn="base" latinLnBrk="0" hangingPunct="1">
              <a:lnSpc>
                <a:spcPct val="100000"/>
              </a:lnSpc>
              <a:spcBef>
                <a:spcPct val="0"/>
              </a:spcBef>
              <a:spcAft>
                <a:spcPct val="0"/>
              </a:spcAft>
              <a:buClrTx/>
              <a:buSzTx/>
              <a:tabLst>
                <a:tab pos="800100" algn="l"/>
              </a:tabLst>
            </a:pPr>
            <a:endPar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Blip>
                <a:blip r:embed="rId2"/>
              </a:buBlip>
              <a:tabLst>
                <a:tab pos="800100" algn="l"/>
              </a:tabLst>
            </a:pPr>
            <a:r>
              <a:rPr kumimoji="0" lang="es-ES" b="0"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Registrar durante el ingreso información de la salud de los trabajadores, y la toma de temperatura. Llenar la Encuesta de Salud Ocupacional </a:t>
            </a:r>
            <a:r>
              <a:rPr kumimoji="0" lang="es-ES"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(Anexo 01).</a:t>
            </a:r>
            <a:endParaRPr kumimoji="0" lang="es-EC"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00100" algn="l"/>
              </a:tabLst>
            </a:pPr>
            <a:endParaRPr kumimoji="0" lang="es-EC" sz="1800" b="0" i="0" u="none" strike="noStrike" cap="none" normalizeH="0" baseline="0" dirty="0">
              <a:ln>
                <a:noFill/>
              </a:ln>
              <a:solidFill>
                <a:schemeClr val="tx1"/>
              </a:solidFill>
              <a:effectLst/>
              <a:latin typeface="Arial" pitchFamily="34" charset="0"/>
              <a:cs typeface="Arial" pitchFamily="34" charset="0"/>
            </a:endParaRPr>
          </a:p>
        </p:txBody>
      </p:sp>
      <p:sp>
        <p:nvSpPr>
          <p:cNvPr id="18437" name="AutoShape 5" descr="CONCREtips: 5 Tips de Seguridad y Salud en el Trabajo - CONCREMAX"/>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C"/>
          </a:p>
        </p:txBody>
      </p:sp>
      <p:pic>
        <p:nvPicPr>
          <p:cNvPr id="18439" name="Picture 7" descr="CONCREtips: 5 Tips de Seguridad y Salud en el Trabajo - CONCREMAX"/>
          <p:cNvPicPr>
            <a:picLocks noChangeAspect="1" noChangeArrowheads="1"/>
          </p:cNvPicPr>
          <p:nvPr/>
        </p:nvPicPr>
        <p:blipFill>
          <a:blip r:embed="rId3" cstate="print"/>
          <a:srcRect/>
          <a:stretch>
            <a:fillRect/>
          </a:stretch>
        </p:blipFill>
        <p:spPr bwMode="auto">
          <a:xfrm>
            <a:off x="2987824" y="2924944"/>
            <a:ext cx="2868191" cy="2731569"/>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C:\Users\pc\AppData\Local\Microsoft\Windows\Temporary Internet Files\Content.Word\20200425_113436.jpg"/>
          <p:cNvPicPr/>
          <p:nvPr/>
        </p:nvPicPr>
        <p:blipFill>
          <a:blip r:embed="rId2" cstate="print"/>
          <a:srcRect l="14508" t="2217" r="17032" b="3188"/>
          <a:stretch>
            <a:fillRect/>
          </a:stretch>
        </p:blipFill>
        <p:spPr bwMode="auto">
          <a:xfrm rot="5400000">
            <a:off x="1143000" y="-1143000"/>
            <a:ext cx="6858000" cy="914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1171</TotalTime>
  <Words>2043</Words>
  <Application>Microsoft Office PowerPoint</Application>
  <PresentationFormat>Presentación en pantalla (4:3)</PresentationFormat>
  <Paragraphs>182</Paragraphs>
  <Slides>46</Slides>
  <Notes>1</Notes>
  <HiddenSlides>0</HiddenSlides>
  <MMClips>0</MMClips>
  <ScaleCrop>false</ScaleCrop>
  <HeadingPairs>
    <vt:vector size="4" baseType="variant">
      <vt:variant>
        <vt:lpstr>Tema</vt:lpstr>
      </vt:variant>
      <vt:variant>
        <vt:i4>1</vt:i4>
      </vt:variant>
      <vt:variant>
        <vt:lpstr>Títulos de diapositiva</vt:lpstr>
      </vt:variant>
      <vt:variant>
        <vt:i4>46</vt:i4>
      </vt:variant>
    </vt:vector>
  </HeadingPairs>
  <TitlesOfParts>
    <vt:vector size="47" baseType="lpstr">
      <vt:lpstr>Tema de Office</vt:lpstr>
      <vt:lpstr>PLAN DE RETORNO PROGRESIVO AL TRABAJO  EMERGENCIA SANITARIA COVID-19</vt:lpstr>
      <vt:lpstr>Diapositiva 2</vt:lpstr>
      <vt:lpstr>Diapositiva 3</vt:lpstr>
      <vt:lpstr>Diapositiva 4</vt:lpstr>
      <vt:lpstr>Diapositiva 5</vt:lpstr>
      <vt:lpstr>Diapositiva 6</vt:lpstr>
      <vt:lpstr>Diapositiva 7</vt:lpstr>
      <vt:lpstr>Diapositiva 8</vt:lpstr>
      <vt:lpstr>Diapositiva 9</vt:lpstr>
      <vt:lpstr>RECOMENDACIONES GENERALES . Al ingreso de personal   </vt:lpstr>
      <vt:lpstr>FLUJOGRAMA DE MANEJO DE PREVENCIÓN DEL CORONAVIRUS DEL DISPENSARIO MÉDICO EN EL ENTORNO LABORAL</vt:lpstr>
      <vt:lpstr>RECOMENDACIONES EN CASO DE AISLAMIENTO.</vt:lpstr>
      <vt:lpstr>Diapositiva 13</vt:lpstr>
      <vt:lpstr>Diapositiva 14</vt:lpstr>
      <vt:lpstr>Diapositiva 15</vt:lpstr>
      <vt:lpstr>Diapositiva 16</vt:lpstr>
      <vt:lpstr>Diapositiva 17</vt:lpstr>
      <vt:lpstr>RECOMENDACIONES PARA LOS TRABAJADORES </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RETORNO DE TRABAJO SEGURO</dc:title>
  <dc:creator>pc</dc:creator>
  <cp:lastModifiedBy>pc</cp:lastModifiedBy>
  <cp:revision>235</cp:revision>
  <dcterms:created xsi:type="dcterms:W3CDTF">2020-04-25T14:02:34Z</dcterms:created>
  <dcterms:modified xsi:type="dcterms:W3CDTF">2020-05-25T00:54:53Z</dcterms:modified>
</cp:coreProperties>
</file>