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96" r:id="rId4"/>
    <p:sldId id="298" r:id="rId5"/>
    <p:sldId id="295" r:id="rId6"/>
    <p:sldId id="258" r:id="rId7"/>
    <p:sldId id="259" r:id="rId8"/>
    <p:sldId id="262" r:id="rId9"/>
    <p:sldId id="263" r:id="rId10"/>
    <p:sldId id="260" r:id="rId11"/>
    <p:sldId id="264" r:id="rId12"/>
    <p:sldId id="265" r:id="rId13"/>
    <p:sldId id="267" r:id="rId14"/>
    <p:sldId id="266" r:id="rId15"/>
    <p:sldId id="268" r:id="rId16"/>
    <p:sldId id="299" r:id="rId17"/>
    <p:sldId id="300" r:id="rId18"/>
    <p:sldId id="301" r:id="rId19"/>
    <p:sldId id="271" r:id="rId20"/>
    <p:sldId id="269" r:id="rId21"/>
    <p:sldId id="270" r:id="rId22"/>
    <p:sldId id="273" r:id="rId23"/>
    <p:sldId id="272" r:id="rId24"/>
    <p:sldId id="274" r:id="rId25"/>
    <p:sldId id="275" r:id="rId26"/>
    <p:sldId id="276" r:id="rId27"/>
    <p:sldId id="277" r:id="rId28"/>
    <p:sldId id="278" r:id="rId29"/>
    <p:sldId id="290" r:id="rId30"/>
    <p:sldId id="291" r:id="rId31"/>
    <p:sldId id="279" r:id="rId32"/>
    <p:sldId id="280" r:id="rId33"/>
    <p:sldId id="281" r:id="rId34"/>
    <p:sldId id="282" r:id="rId35"/>
    <p:sldId id="285" r:id="rId36"/>
    <p:sldId id="283" r:id="rId37"/>
    <p:sldId id="284" r:id="rId38"/>
    <p:sldId id="286" r:id="rId39"/>
    <p:sldId id="288" r:id="rId40"/>
    <p:sldId id="292" r:id="rId41"/>
    <p:sldId id="302" r:id="rId42"/>
    <p:sldId id="293" r:id="rId43"/>
    <p:sldId id="294" r:id="rId44"/>
  </p:sldIdLst>
  <p:sldSz cx="9144000" cy="6858000" type="screen4x3"/>
  <p:notesSz cx="6858000" cy="9926638"/>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F916A44E-5516-4CE6-A8D6-1AE6C6056F19}" type="datetimeFigureOut">
              <a:rPr lang="es-EC" smtClean="0"/>
              <a:pPr/>
              <a:t>11/06/2020</a:t>
            </a:fld>
            <a:endParaRPr lang="es-EC"/>
          </a:p>
        </p:txBody>
      </p:sp>
      <p:sp>
        <p:nvSpPr>
          <p:cNvPr id="4" name="3 Marcador de imagen de diapositiva"/>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715153"/>
            <a:ext cx="5486400" cy="446698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5 Marcador de pie de página"/>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a:defRPr sz="1200"/>
            </a:lvl1pPr>
          </a:lstStyle>
          <a:p>
            <a:fld id="{1C40E895-89D5-4A16-9BEF-2A8F04B27FC9}" type="slidenum">
              <a:rPr lang="es-EC" smtClean="0"/>
              <a:pPr/>
              <a:t>‹Nº›</a:t>
            </a:fld>
            <a:endParaRPr lang="es-EC"/>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C" dirty="0"/>
          </a:p>
        </p:txBody>
      </p:sp>
      <p:sp>
        <p:nvSpPr>
          <p:cNvPr id="4" name="3 Marcador de número de diapositiva"/>
          <p:cNvSpPr>
            <a:spLocks noGrp="1"/>
          </p:cNvSpPr>
          <p:nvPr>
            <p:ph type="sldNum" sz="quarter" idx="10"/>
          </p:nvPr>
        </p:nvSpPr>
        <p:spPr/>
        <p:txBody>
          <a:bodyPr/>
          <a:lstStyle/>
          <a:p>
            <a:fld id="{1C40E895-89D5-4A16-9BEF-2A8F04B27FC9}" type="slidenum">
              <a:rPr lang="es-EC" smtClean="0"/>
              <a:pPr/>
              <a:t>28</a:t>
            </a:fld>
            <a:endParaRPr lang="es-EC"/>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D6146ED-5820-422A-B3BE-E6E6C5A3F676}" type="datetimeFigureOut">
              <a:rPr lang="es-EC" smtClean="0"/>
              <a:pPr/>
              <a:t>11/06/2020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146ED-5820-422A-B3BE-E6E6C5A3F676}" type="datetimeFigureOut">
              <a:rPr lang="es-EC" smtClean="0"/>
              <a:pPr/>
              <a:t>11/06/2020</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C4E80-5641-46F0-9C0C-C6D474916F55}" type="slidenum">
              <a:rPr lang="es-EC" smtClean="0"/>
              <a:pPr/>
              <a:t>‹Nº›</a:t>
            </a:fld>
            <a:endParaRPr lang="es-EC"/>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gif"/><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gif"/><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image" Target="../media/image74.gif"/><Relationship Id="rId5" Type="http://schemas.openxmlformats.org/officeDocument/2006/relationships/image" Target="../media/image73.jpeg"/><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124744"/>
            <a:ext cx="7772400" cy="1181993"/>
          </a:xfrm>
        </p:spPr>
        <p:txBody>
          <a:bodyPr>
            <a:noAutofit/>
          </a:bodyPr>
          <a:lstStyle/>
          <a:p>
            <a:r>
              <a:rPr lang="es-EC" sz="3600" b="1" dirty="0">
                <a:latin typeface="Times New Roman" pitchFamily="18" charset="0"/>
                <a:cs typeface="Times New Roman" pitchFamily="18" charset="0"/>
              </a:rPr>
              <a:t>REGRESA SEGURO A TU LUGAR DE TRABAJO</a:t>
            </a:r>
          </a:p>
        </p:txBody>
      </p:sp>
      <p:sp>
        <p:nvSpPr>
          <p:cNvPr id="3" name="2 Subtítulo"/>
          <p:cNvSpPr>
            <a:spLocks noGrp="1"/>
          </p:cNvSpPr>
          <p:nvPr>
            <p:ph type="subTitle" idx="1"/>
          </p:nvPr>
        </p:nvSpPr>
        <p:spPr>
          <a:xfrm>
            <a:off x="3131840" y="5085184"/>
            <a:ext cx="5680720" cy="936104"/>
          </a:xfrm>
        </p:spPr>
        <p:txBody>
          <a:bodyPr>
            <a:normAutofit/>
          </a:bodyPr>
          <a:lstStyle/>
          <a:p>
            <a:endParaRPr lang="es-EC" sz="1400" b="1" dirty="0">
              <a:solidFill>
                <a:schemeClr val="tx1"/>
              </a:solidFill>
            </a:endParaRPr>
          </a:p>
        </p:txBody>
      </p:sp>
      <p:pic>
        <p:nvPicPr>
          <p:cNvPr id="5" name="4 Imagen" descr="C:\Users\angel\AppData\Local\Microsoft\Windows\INetCache\Content.Word\LOGO_Mesa de trabajo 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2016224" cy="1080120"/>
          </a:xfrm>
          <a:prstGeom prst="rect">
            <a:avLst/>
          </a:prstGeom>
          <a:noFill/>
          <a:ln>
            <a:noFill/>
          </a:ln>
        </p:spPr>
      </p:pic>
      <p:pic>
        <p:nvPicPr>
          <p:cNvPr id="12289" name="Imagen 23"/>
          <p:cNvPicPr>
            <a:picLocks noChangeAspect="1" noChangeArrowheads="1"/>
          </p:cNvPicPr>
          <p:nvPr/>
        </p:nvPicPr>
        <p:blipFill>
          <a:blip r:embed="rId3" cstate="print"/>
          <a:srcRect/>
          <a:stretch>
            <a:fillRect/>
          </a:stretch>
        </p:blipFill>
        <p:spPr bwMode="auto">
          <a:xfrm>
            <a:off x="251520" y="6021288"/>
            <a:ext cx="8712968" cy="622424"/>
          </a:xfrm>
          <a:prstGeom prst="rect">
            <a:avLst/>
          </a:prstGeom>
          <a:noFill/>
        </p:spPr>
      </p:pic>
      <p:pic>
        <p:nvPicPr>
          <p:cNvPr id="12292" name="Picture 4"/>
          <p:cNvPicPr>
            <a:picLocks noChangeAspect="1" noChangeArrowheads="1"/>
          </p:cNvPicPr>
          <p:nvPr/>
        </p:nvPicPr>
        <p:blipFill>
          <a:blip r:embed="rId4" cstate="print"/>
          <a:srcRect/>
          <a:stretch>
            <a:fillRect/>
          </a:stretch>
        </p:blipFill>
        <p:spPr bwMode="auto">
          <a:xfrm>
            <a:off x="2051720" y="2204864"/>
            <a:ext cx="4824536" cy="2736304"/>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3528" y="260648"/>
            <a:ext cx="8352928" cy="5909310"/>
          </a:xfrm>
          <a:prstGeom prst="rect">
            <a:avLst/>
          </a:prstGeom>
        </p:spPr>
        <p:txBody>
          <a:bodyPr wrap="square">
            <a:spAutoFit/>
          </a:bodyPr>
          <a:lstStyle/>
          <a:p>
            <a:pPr lvl="0" algn="just" eaLnBrk="0" fontAlgn="base" hangingPunct="0">
              <a:spcBef>
                <a:spcPct val="0"/>
              </a:spcBef>
              <a:spcAft>
                <a:spcPct val="0"/>
              </a:spcAft>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Los trabajadores deberán aplicar alcohol o gel </a:t>
            </a:r>
            <a:r>
              <a:rPr kumimoji="0" lang="es-ES"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antibacterial</a:t>
            </a: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al ingreso de su lugar de trabajo y luego de tener contacto con superficies y áreas comunes, así como cumplir con las medidas establecidas</a:t>
            </a:r>
            <a:r>
              <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rPr>
              <a:t>.</a:t>
            </a: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Es imprescindible usar mascarilla durante la jornada laboral</a:t>
            </a:r>
            <a:r>
              <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rPr>
              <a:t>.</a:t>
            </a:r>
          </a:p>
          <a:p>
            <a:pPr lvl="0" algn="just" eaLnBrk="0" fontAlgn="base" hangingPunct="0">
              <a:spcBef>
                <a:spcPct val="0"/>
              </a:spcBef>
              <a:spcAft>
                <a:spcPct val="0"/>
              </a:spcAft>
              <a:buBlip>
                <a:blip r:embed="rId2"/>
              </a:buBlip>
              <a:tabLst>
                <a:tab pos="800100" algn="l"/>
              </a:tabLst>
            </a:pPr>
            <a:endParaRPr lang="es-ES" dirty="0">
              <a:latin typeface="Arial" pitchFamily="34" charset="0"/>
              <a:ea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tabLst>
                <a:tab pos="800100" algn="l"/>
              </a:tabLst>
            </a:pPr>
            <a:endParaRPr kumimoji="0" lang="es-EC" b="0" i="0" u="none" strike="noStrike" cap="none" normalizeH="0" baseline="0" dirty="0">
              <a:ln>
                <a:noFill/>
              </a:ln>
              <a:solidFill>
                <a:schemeClr val="tx1"/>
              </a:solidFill>
              <a:effectLst/>
              <a:latin typeface="Arial" pitchFamily="34" charset="0"/>
              <a:cs typeface="Arial" pitchFamily="34" charset="0"/>
            </a:endParaRPr>
          </a:p>
        </p:txBody>
      </p:sp>
      <p:pic>
        <p:nvPicPr>
          <p:cNvPr id="20482" name="Picture 2" descr="Hola Chile Archivos - Page 257 of 773 - La Red : La Red"/>
          <p:cNvPicPr>
            <a:picLocks noChangeAspect="1" noChangeArrowheads="1"/>
          </p:cNvPicPr>
          <p:nvPr/>
        </p:nvPicPr>
        <p:blipFill>
          <a:blip r:embed="rId3" cstate="print"/>
          <a:srcRect/>
          <a:stretch>
            <a:fillRect/>
          </a:stretch>
        </p:blipFill>
        <p:spPr bwMode="auto">
          <a:xfrm>
            <a:off x="4788024" y="1772816"/>
            <a:ext cx="2739058" cy="1224136"/>
          </a:xfrm>
          <a:prstGeom prst="rect">
            <a:avLst/>
          </a:prstGeom>
          <a:noFill/>
        </p:spPr>
      </p:pic>
      <p:pic>
        <p:nvPicPr>
          <p:cNvPr id="20484" name="Picture 4" descr="Use una cubierta de tela para cara para ayudar a desacelerar la ..."/>
          <p:cNvPicPr>
            <a:picLocks noChangeAspect="1" noChangeArrowheads="1"/>
          </p:cNvPicPr>
          <p:nvPr/>
        </p:nvPicPr>
        <p:blipFill>
          <a:blip r:embed="rId4" cstate="print"/>
          <a:srcRect/>
          <a:stretch>
            <a:fillRect/>
          </a:stretch>
        </p:blipFill>
        <p:spPr bwMode="auto">
          <a:xfrm>
            <a:off x="3419872" y="4221088"/>
            <a:ext cx="1633364" cy="1633364"/>
          </a:xfrm>
          <a:prstGeom prst="rect">
            <a:avLst/>
          </a:prstGeom>
          <a:noFill/>
        </p:spPr>
      </p:pic>
      <p:pic>
        <p:nvPicPr>
          <p:cNvPr id="20486" name="Picture 6" descr="Lavarse las manos con agua y jabón elimina hasta en un 80% los microbios causantes de diversas enfermedades."/>
          <p:cNvPicPr>
            <a:picLocks noChangeAspect="1" noChangeArrowheads="1"/>
          </p:cNvPicPr>
          <p:nvPr/>
        </p:nvPicPr>
        <p:blipFill>
          <a:blip r:embed="rId5" cstate="print"/>
          <a:srcRect/>
          <a:stretch>
            <a:fillRect/>
          </a:stretch>
        </p:blipFill>
        <p:spPr bwMode="auto">
          <a:xfrm>
            <a:off x="1115616" y="1484784"/>
            <a:ext cx="3077072" cy="173085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Vectores, imágenes y arte vectorial de stock sobre Pandemia | Shutterstock"/>
          <p:cNvPicPr>
            <a:picLocks noChangeAspect="1" noChangeArrowheads="1"/>
          </p:cNvPicPr>
          <p:nvPr/>
        </p:nvPicPr>
        <p:blipFill>
          <a:blip r:embed="rId2" cstate="print"/>
          <a:srcRect b="13601"/>
          <a:stretch>
            <a:fillRect/>
          </a:stretch>
        </p:blipFill>
        <p:spPr bwMode="auto">
          <a:xfrm>
            <a:off x="2267744" y="908720"/>
            <a:ext cx="3960440" cy="1728192"/>
          </a:xfrm>
          <a:prstGeom prst="rect">
            <a:avLst/>
          </a:prstGeom>
          <a:noFill/>
        </p:spPr>
      </p:pic>
      <p:sp>
        <p:nvSpPr>
          <p:cNvPr id="5" name="4 Rectángulo"/>
          <p:cNvSpPr/>
          <p:nvPr/>
        </p:nvSpPr>
        <p:spPr>
          <a:xfrm>
            <a:off x="395536" y="260648"/>
            <a:ext cx="8496944" cy="646331"/>
          </a:xfrm>
          <a:prstGeom prst="rect">
            <a:avLst/>
          </a:prstGeom>
        </p:spPr>
        <p:txBody>
          <a:bodyPr wrap="square">
            <a:spAutoFit/>
          </a:bodyPr>
          <a:lstStyle/>
          <a:p>
            <a:pPr lvl="0" algn="just" eaLnBrk="0" fontAlgn="base" hangingPunct="0">
              <a:spcBef>
                <a:spcPct val="0"/>
              </a:spcBef>
              <a:spcAft>
                <a:spcPct val="0"/>
              </a:spcAft>
              <a:buBlip>
                <a:blip r:embed="rId3"/>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Los trabajadores deberán mantener la distancia social de 2 metros, tanto en la entrada y salida del lugar de trabajo como durante la permanencia en el mismo</a:t>
            </a:r>
            <a:r>
              <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rPr>
              <a:t>.</a:t>
            </a:r>
          </a:p>
        </p:txBody>
      </p:sp>
      <p:sp>
        <p:nvSpPr>
          <p:cNvPr id="6" name="5 Rectángulo"/>
          <p:cNvSpPr/>
          <p:nvPr/>
        </p:nvSpPr>
        <p:spPr>
          <a:xfrm>
            <a:off x="3779912" y="1628800"/>
            <a:ext cx="1082732" cy="369332"/>
          </a:xfrm>
          <a:prstGeom prst="rect">
            <a:avLst/>
          </a:prstGeom>
        </p:spPr>
        <p:txBody>
          <a:bodyPr wrap="none">
            <a:spAutoFit/>
          </a:bodyPr>
          <a:lstStyle/>
          <a:p>
            <a:r>
              <a:rPr lang="es-ES" b="1" dirty="0">
                <a:solidFill>
                  <a:srgbClr val="FF0000"/>
                </a:solidFill>
              </a:rPr>
              <a:t>2 metros </a:t>
            </a:r>
            <a:endParaRPr lang="es-EC" b="1" dirty="0">
              <a:solidFill>
                <a:srgbClr val="FF0000"/>
              </a:solidFill>
            </a:endParaRPr>
          </a:p>
        </p:txBody>
      </p:sp>
      <p:sp>
        <p:nvSpPr>
          <p:cNvPr id="8" name="7 Rectángulo"/>
          <p:cNvSpPr/>
          <p:nvPr/>
        </p:nvSpPr>
        <p:spPr>
          <a:xfrm>
            <a:off x="0" y="2924944"/>
            <a:ext cx="8604448" cy="646331"/>
          </a:xfrm>
          <a:prstGeom prst="rect">
            <a:avLst/>
          </a:prstGeom>
        </p:spPr>
        <p:txBody>
          <a:bodyPr wrap="square">
            <a:spAutoFit/>
          </a:bodyPr>
          <a:lstStyle/>
          <a:p>
            <a:pPr lvl="1" algn="just">
              <a:buBlip>
                <a:blip r:embed="rId3"/>
              </a:buBlip>
            </a:pPr>
            <a:r>
              <a:rPr lang="es-ES" dirty="0">
                <a:latin typeface="Times New Roman" pitchFamily="18" charset="0"/>
                <a:cs typeface="Times New Roman" pitchFamily="18" charset="0"/>
              </a:rPr>
              <a:t>Se debe organizar la entrada al trabajo de forma escalonada para evitar aglomeraciones en el transporte público y en la entrada a los lugares de trabajo</a:t>
            </a:r>
            <a:endParaRPr lang="es-EC" dirty="0">
              <a:latin typeface="Times New Roman" pitchFamily="18" charset="0"/>
              <a:cs typeface="Times New Roman" pitchFamily="18" charset="0"/>
            </a:endParaRPr>
          </a:p>
        </p:txBody>
      </p:sp>
      <p:pic>
        <p:nvPicPr>
          <p:cNvPr id="22532" name="Picture 4" descr="C230"/>
          <p:cNvPicPr>
            <a:picLocks noChangeAspect="1" noChangeArrowheads="1"/>
          </p:cNvPicPr>
          <p:nvPr/>
        </p:nvPicPr>
        <p:blipFill>
          <a:blip r:embed="rId4" cstate="print"/>
          <a:srcRect/>
          <a:stretch>
            <a:fillRect/>
          </a:stretch>
        </p:blipFill>
        <p:spPr bwMode="auto">
          <a:xfrm>
            <a:off x="4211960" y="3861048"/>
            <a:ext cx="3343275" cy="1594892"/>
          </a:xfrm>
          <a:prstGeom prst="rect">
            <a:avLst/>
          </a:prstGeom>
          <a:noFill/>
        </p:spPr>
      </p:pic>
      <p:pic>
        <p:nvPicPr>
          <p:cNvPr id="22534" name="Picture 6" descr="Qué horario prefieres que quede para siempre: el de invierno o el ..."/>
          <p:cNvPicPr>
            <a:picLocks noChangeAspect="1" noChangeArrowheads="1"/>
          </p:cNvPicPr>
          <p:nvPr/>
        </p:nvPicPr>
        <p:blipFill>
          <a:blip r:embed="rId5" cstate="print"/>
          <a:srcRect/>
          <a:stretch>
            <a:fillRect/>
          </a:stretch>
        </p:blipFill>
        <p:spPr bwMode="auto">
          <a:xfrm>
            <a:off x="1763688" y="3861048"/>
            <a:ext cx="1930831" cy="127146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332656"/>
            <a:ext cx="8496944" cy="92333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Se recomienda facilitar el teletrabajo y las reuniones por teléfono o videoconferencia, especialmente si el lugar de trabajo no cuenta con espacios donde los trabajadores puedan respetar la distancia interpersonal.</a:t>
            </a:r>
            <a:endParaRPr lang="es-EC" dirty="0">
              <a:latin typeface="Times New Roman" pitchFamily="18" charset="0"/>
              <a:cs typeface="Times New Roman" pitchFamily="18" charset="0"/>
            </a:endParaRPr>
          </a:p>
        </p:txBody>
      </p:sp>
      <p:sp>
        <p:nvSpPr>
          <p:cNvPr id="23554" name="AutoShape 2" descr="Adiós a los mitos del teletrabajo! / Blogs Portafol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3556" name="AutoShape 4" descr="Adiós a los mitos del teletrabajo! / Blogs Portafol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3558" name="AutoShape 6" descr="Adiós a los mitos del teletrabajo! / Blogs Portafol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3560" name="Picture 8" descr="Adiós a los mitos del teletrabajo! / Blogs Portafolio"/>
          <p:cNvPicPr>
            <a:picLocks noChangeAspect="1" noChangeArrowheads="1"/>
          </p:cNvPicPr>
          <p:nvPr/>
        </p:nvPicPr>
        <p:blipFill>
          <a:blip r:embed="rId3" cstate="print"/>
          <a:srcRect/>
          <a:stretch>
            <a:fillRect/>
          </a:stretch>
        </p:blipFill>
        <p:spPr bwMode="auto">
          <a:xfrm>
            <a:off x="2843808" y="1412776"/>
            <a:ext cx="2644552" cy="1800200"/>
          </a:xfrm>
          <a:prstGeom prst="rect">
            <a:avLst/>
          </a:prstGeom>
          <a:noFill/>
        </p:spPr>
      </p:pic>
      <p:sp>
        <p:nvSpPr>
          <p:cNvPr id="9" name="8 Rectángulo"/>
          <p:cNvSpPr/>
          <p:nvPr/>
        </p:nvSpPr>
        <p:spPr>
          <a:xfrm>
            <a:off x="0" y="3356992"/>
            <a:ext cx="8568952" cy="646331"/>
          </a:xfrm>
          <a:prstGeom prst="rect">
            <a:avLst/>
          </a:prstGeom>
        </p:spPr>
        <p:txBody>
          <a:bodyPr wrap="square">
            <a:spAutoFit/>
          </a:bodyPr>
          <a:lstStyle/>
          <a:p>
            <a:pPr marL="800100" lvl="1" indent="-342900">
              <a:buBlip>
                <a:blip r:embed="rId2"/>
              </a:buBlip>
            </a:pPr>
            <a:r>
              <a:rPr lang="es-ES" dirty="0">
                <a:latin typeface="Times New Roman" pitchFamily="18" charset="0"/>
                <a:cs typeface="Times New Roman" pitchFamily="18" charset="0"/>
              </a:rPr>
              <a:t>Se recomienda evitar desplazamientos de trabajo que no sean esenciales y que puedan solventarse mediante llamada o videoconferencia.</a:t>
            </a:r>
            <a:endParaRPr lang="es-EC" dirty="0">
              <a:latin typeface="Times New Roman" pitchFamily="18" charset="0"/>
              <a:cs typeface="Times New Roman" pitchFamily="18" charset="0"/>
            </a:endParaRPr>
          </a:p>
        </p:txBody>
      </p:sp>
      <p:pic>
        <p:nvPicPr>
          <p:cNvPr id="23562" name="Picture 10" descr="Zoom y Microsoft Teams son los grandes &quot;ganadores&quot; de esta ..."/>
          <p:cNvPicPr>
            <a:picLocks noChangeAspect="1" noChangeArrowheads="1"/>
          </p:cNvPicPr>
          <p:nvPr/>
        </p:nvPicPr>
        <p:blipFill>
          <a:blip r:embed="rId4" cstate="print"/>
          <a:srcRect/>
          <a:stretch>
            <a:fillRect/>
          </a:stretch>
        </p:blipFill>
        <p:spPr bwMode="auto">
          <a:xfrm>
            <a:off x="2267744" y="4077072"/>
            <a:ext cx="4556448" cy="244588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76672"/>
            <a:ext cx="8892480" cy="646331"/>
          </a:xfrm>
          <a:prstGeom prst="rect">
            <a:avLst/>
          </a:prstGeom>
        </p:spPr>
        <p:txBody>
          <a:bodyPr wrap="square">
            <a:spAutoFit/>
          </a:bodyPr>
          <a:lstStyle/>
          <a:p>
            <a:pPr lvl="1">
              <a:buBlip>
                <a:blip r:embed="rId2"/>
              </a:buBlip>
            </a:pPr>
            <a:r>
              <a:rPr lang="es-ES" dirty="0"/>
              <a:t> </a:t>
            </a:r>
            <a:r>
              <a:rPr lang="es-ES" dirty="0">
                <a:latin typeface="Times New Roman" pitchFamily="18" charset="0"/>
                <a:cs typeface="Times New Roman" pitchFamily="18" charset="0"/>
              </a:rPr>
              <a:t>Se recomienda restringir el uso compartido del equipo de trabajo personal, como diademas, teclados, laptops, mouse, EPP, en general.</a:t>
            </a:r>
            <a:endParaRPr lang="es-EC" dirty="0">
              <a:latin typeface="Times New Roman" pitchFamily="18" charset="0"/>
              <a:cs typeface="Times New Roman" pitchFamily="18" charset="0"/>
            </a:endParaRPr>
          </a:p>
        </p:txBody>
      </p:sp>
      <p:pic>
        <p:nvPicPr>
          <p:cNvPr id="24578" name="Picture 2" descr="Auriculares de diadema inalámbrico negro acostado en la esquina de ..."/>
          <p:cNvPicPr>
            <a:picLocks noChangeAspect="1" noChangeArrowheads="1"/>
          </p:cNvPicPr>
          <p:nvPr/>
        </p:nvPicPr>
        <p:blipFill>
          <a:blip r:embed="rId3" cstate="print"/>
          <a:srcRect b="14265"/>
          <a:stretch>
            <a:fillRect/>
          </a:stretch>
        </p:blipFill>
        <p:spPr bwMode="auto">
          <a:xfrm>
            <a:off x="3203848" y="1484784"/>
            <a:ext cx="2736304" cy="2070941"/>
          </a:xfrm>
          <a:prstGeom prst="rect">
            <a:avLst/>
          </a:prstGeom>
          <a:noFill/>
        </p:spPr>
      </p:pic>
      <p:sp>
        <p:nvSpPr>
          <p:cNvPr id="24580" name="AutoShape 4" descr="Restricciones dentro de los “Elementos para la toma de decisió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4582" name="AutoShape 6" descr="Restricciones dentro de los “Elementos para la toma de decisió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4584" name="Picture 8" descr="images"/>
          <p:cNvPicPr>
            <a:picLocks noChangeAspect="1" noChangeArrowheads="1"/>
          </p:cNvPicPr>
          <p:nvPr/>
        </p:nvPicPr>
        <p:blipFill>
          <a:blip r:embed="rId4" cstate="print"/>
          <a:srcRect/>
          <a:stretch>
            <a:fillRect/>
          </a:stretch>
        </p:blipFill>
        <p:spPr bwMode="auto">
          <a:xfrm>
            <a:off x="683568" y="1484784"/>
            <a:ext cx="1924050" cy="2047876"/>
          </a:xfrm>
          <a:prstGeom prst="rect">
            <a:avLst/>
          </a:prstGeom>
          <a:noFill/>
        </p:spPr>
      </p:pic>
      <p:sp>
        <p:nvSpPr>
          <p:cNvPr id="24586" name="AutoShape 10" descr="Logitech Pro Gaming Mouse for Esport P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4588" name="AutoShape 12" descr="Logitech Pro Gaming Mouse for Esport P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4590" name="AutoShape 14" descr="Logitech Pro Gaming Mouse for Esport P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4592" name="Picture 16" descr="Mouse Inalámbrico Ti Power Negro con dor | CH | Sitio de Chedraui"/>
          <p:cNvPicPr>
            <a:picLocks noChangeAspect="1" noChangeArrowheads="1"/>
          </p:cNvPicPr>
          <p:nvPr/>
        </p:nvPicPr>
        <p:blipFill>
          <a:blip r:embed="rId5" cstate="print"/>
          <a:srcRect/>
          <a:stretch>
            <a:fillRect/>
          </a:stretch>
        </p:blipFill>
        <p:spPr bwMode="auto">
          <a:xfrm>
            <a:off x="6084168" y="1412776"/>
            <a:ext cx="2457103" cy="2457104"/>
          </a:xfrm>
          <a:prstGeom prst="rect">
            <a:avLst/>
          </a:prstGeom>
          <a:noFill/>
        </p:spPr>
      </p:pic>
      <p:pic>
        <p:nvPicPr>
          <p:cNvPr id="24594" name="Picture 18" descr="USO DE EPP: Uso adecuado de EPP"/>
          <p:cNvPicPr>
            <a:picLocks noChangeAspect="1" noChangeArrowheads="1"/>
          </p:cNvPicPr>
          <p:nvPr/>
        </p:nvPicPr>
        <p:blipFill>
          <a:blip r:embed="rId6" cstate="print"/>
          <a:srcRect/>
          <a:stretch>
            <a:fillRect/>
          </a:stretch>
        </p:blipFill>
        <p:spPr bwMode="auto">
          <a:xfrm>
            <a:off x="2915816" y="3789040"/>
            <a:ext cx="3453508" cy="266142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4544" y="332656"/>
            <a:ext cx="9217024" cy="3970318"/>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En aquellas empresas o establecimientos abiertos al público, deberán implementarse medidas para minimizar el contacto entre las personas trabajadoras y los clientes o público en general. Se atenderá con las siguientes consideraciones:</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El aforo máximo deberá permitir cumplir con el requisito de distancia interpersonal.</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Cuando sea posible, se habilitarán mecanismos de control de acceso en las entradas.</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Todo público, incluido el que espera, debe guardar la distancia interpersonal.</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Los EPP serán adecuados a las actividades y trabajos a desarrollar.</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Limpiar y desinfectar el lugar de trabajo, después de atender a un cliente, entre turnos de trabajo y durante el descanso del personal del centro de trabajo.</a:t>
            </a:r>
            <a:endParaRPr lang="es-EC" dirty="0">
              <a:latin typeface="Times New Roman" pitchFamily="18" charset="0"/>
              <a:cs typeface="Times New Roman" pitchFamily="18" charset="0"/>
            </a:endParaRPr>
          </a:p>
        </p:txBody>
      </p:sp>
      <p:pic>
        <p:nvPicPr>
          <p:cNvPr id="25602" name="Picture 2" descr="La Distancia Social Imágenes - Descarga imágenes gratis - Pixabay"/>
          <p:cNvPicPr>
            <a:picLocks noChangeAspect="1" noChangeArrowheads="1"/>
          </p:cNvPicPr>
          <p:nvPr/>
        </p:nvPicPr>
        <p:blipFill>
          <a:blip r:embed="rId3" cstate="print"/>
          <a:srcRect/>
          <a:stretch>
            <a:fillRect/>
          </a:stretch>
        </p:blipFill>
        <p:spPr bwMode="auto">
          <a:xfrm>
            <a:off x="4427984" y="4365104"/>
            <a:ext cx="3182143" cy="1988840"/>
          </a:xfrm>
          <a:prstGeom prst="rect">
            <a:avLst/>
          </a:prstGeom>
          <a:noFill/>
        </p:spPr>
      </p:pic>
      <p:pic>
        <p:nvPicPr>
          <p:cNvPr id="25604" name="Picture 4" descr="Así debes limpiar tu lugar de trabajo para evitar el Covid-19 | Soy502"/>
          <p:cNvPicPr>
            <a:picLocks noChangeAspect="1" noChangeArrowheads="1"/>
          </p:cNvPicPr>
          <p:nvPr/>
        </p:nvPicPr>
        <p:blipFill>
          <a:blip r:embed="rId4" cstate="print"/>
          <a:srcRect/>
          <a:stretch>
            <a:fillRect/>
          </a:stretch>
        </p:blipFill>
        <p:spPr bwMode="auto">
          <a:xfrm>
            <a:off x="1187624" y="4581128"/>
            <a:ext cx="2657810" cy="177281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C" sz="3200" b="1" dirty="0">
                <a:solidFill>
                  <a:srgbClr val="FF0000"/>
                </a:solidFill>
                <a:latin typeface="Times New Roman" pitchFamily="18" charset="0"/>
                <a:cs typeface="Times New Roman" pitchFamily="18" charset="0"/>
              </a:rPr>
              <a:t>RECOMENDACIONES PARA LOS TRABAJADORES </a:t>
            </a:r>
          </a:p>
        </p:txBody>
      </p:sp>
      <p:sp>
        <p:nvSpPr>
          <p:cNvPr id="4" name="3 Rectángulo"/>
          <p:cNvSpPr/>
          <p:nvPr/>
        </p:nvSpPr>
        <p:spPr>
          <a:xfrm>
            <a:off x="323528" y="1484784"/>
            <a:ext cx="8208912" cy="1477328"/>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Cumplir con todas las medidas de prevención que indique el empleador.</a:t>
            </a:r>
          </a:p>
          <a:p>
            <a:pPr lvl="1" algn="just"/>
            <a:endParaRPr lang="es-EC" dirty="0">
              <a:latin typeface="Times New Roman" pitchFamily="18" charset="0"/>
              <a:cs typeface="Times New Roman" pitchFamily="18" charset="0"/>
            </a:endParaRPr>
          </a:p>
          <a:p>
            <a:pPr lvl="1" algn="just">
              <a:buBlip>
                <a:blip r:embed="rId2"/>
              </a:buBlip>
            </a:pPr>
            <a:r>
              <a:rPr lang="es-ES" dirty="0">
                <a:latin typeface="Times New Roman" pitchFamily="18" charset="0"/>
                <a:cs typeface="Times New Roman" pitchFamily="18" charset="0"/>
              </a:rPr>
              <a:t>Mantener la distancia interpersonal (al menos 2 metros).</a:t>
            </a:r>
          </a:p>
          <a:p>
            <a:pPr lvl="1" algn="just"/>
            <a:endParaRPr lang="es-EC" dirty="0">
              <a:latin typeface="Times New Roman" pitchFamily="18" charset="0"/>
              <a:cs typeface="Times New Roman" pitchFamily="18" charset="0"/>
            </a:endParaRPr>
          </a:p>
          <a:p>
            <a:pPr lvl="1" algn="just">
              <a:buBlip>
                <a:blip r:embed="rId2"/>
              </a:buBlip>
            </a:pPr>
            <a:r>
              <a:rPr lang="es-ES" dirty="0">
                <a:latin typeface="Times New Roman" pitchFamily="18" charset="0"/>
                <a:cs typeface="Times New Roman" pitchFamily="18" charset="0"/>
              </a:rPr>
              <a:t>Evitar el saludo con contacto físico, incluido el dar la mano o beso.</a:t>
            </a:r>
            <a:endParaRPr lang="es-EC" dirty="0">
              <a:latin typeface="Times New Roman" pitchFamily="18" charset="0"/>
              <a:cs typeface="Times New Roman" pitchFamily="18" charset="0"/>
            </a:endParaRPr>
          </a:p>
        </p:txBody>
      </p:sp>
      <p:sp>
        <p:nvSpPr>
          <p:cNvPr id="28674" name="AutoShape 2" descr="Saludo “Apache”, entre otros, podría evitar el contagio del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8676" name="AutoShape 4" descr="Saludo “Apache”, entre otros, podría evitar el contagio del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8678" name="Picture 6" descr="http://elpulso.hn/wp-content/uploads/2020/03/ESCogxOXUAIF36C-640x640.jpg"/>
          <p:cNvPicPr>
            <a:picLocks noChangeAspect="1" noChangeArrowheads="1"/>
          </p:cNvPicPr>
          <p:nvPr/>
        </p:nvPicPr>
        <p:blipFill>
          <a:blip r:embed="rId3" cstate="print"/>
          <a:srcRect/>
          <a:stretch>
            <a:fillRect/>
          </a:stretch>
        </p:blipFill>
        <p:spPr bwMode="auto">
          <a:xfrm>
            <a:off x="2483768" y="2996952"/>
            <a:ext cx="4392488" cy="357301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332656"/>
            <a:ext cx="8496944" cy="646331"/>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Para ir a trabajar se recomienda usar: Mascarillas, Pantalones jeans, camisas y buzos  de algodón mangas largas y zapatos cerrados. </a:t>
            </a:r>
          </a:p>
        </p:txBody>
      </p:sp>
      <p:pic>
        <p:nvPicPr>
          <p:cNvPr id="3074" name="Picture 2" descr="Carácter De Petrolero En Un Uniforme Azul Que Controla El Proceso ..."/>
          <p:cNvPicPr>
            <a:picLocks noChangeAspect="1" noChangeArrowheads="1"/>
          </p:cNvPicPr>
          <p:nvPr/>
        </p:nvPicPr>
        <p:blipFill>
          <a:blip r:embed="rId3" cstate="print"/>
          <a:srcRect/>
          <a:stretch>
            <a:fillRect/>
          </a:stretch>
        </p:blipFill>
        <p:spPr bwMode="auto">
          <a:xfrm>
            <a:off x="251520" y="1988840"/>
            <a:ext cx="2376264" cy="2880320"/>
          </a:xfrm>
          <a:prstGeom prst="rect">
            <a:avLst/>
          </a:prstGeom>
          <a:noFill/>
        </p:spPr>
      </p:pic>
      <p:pic>
        <p:nvPicPr>
          <p:cNvPr id="3076" name="Picture 4" descr="BUZO ESSENTIELS"/>
          <p:cNvPicPr>
            <a:picLocks noChangeAspect="1" noChangeArrowheads="1"/>
          </p:cNvPicPr>
          <p:nvPr/>
        </p:nvPicPr>
        <p:blipFill>
          <a:blip r:embed="rId4" cstate="print"/>
          <a:srcRect/>
          <a:stretch>
            <a:fillRect/>
          </a:stretch>
        </p:blipFill>
        <p:spPr bwMode="auto">
          <a:xfrm>
            <a:off x="4067944" y="1124744"/>
            <a:ext cx="1678732" cy="1678732"/>
          </a:xfrm>
          <a:prstGeom prst="rect">
            <a:avLst/>
          </a:prstGeom>
          <a:noFill/>
        </p:spPr>
      </p:pic>
      <p:sp>
        <p:nvSpPr>
          <p:cNvPr id="3078" name="AutoShape 6" descr="Camisa manga larga en tela oxfor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080" name="Picture 8" descr="Compre 2019 Nueva Camisa De Mezclilla Para Hombre Camisa De Manga ..."/>
          <p:cNvPicPr>
            <a:picLocks noChangeAspect="1" noChangeArrowheads="1"/>
          </p:cNvPicPr>
          <p:nvPr/>
        </p:nvPicPr>
        <p:blipFill>
          <a:blip r:embed="rId5" cstate="print"/>
          <a:srcRect/>
          <a:stretch>
            <a:fillRect/>
          </a:stretch>
        </p:blipFill>
        <p:spPr bwMode="auto">
          <a:xfrm>
            <a:off x="6084168" y="1124744"/>
            <a:ext cx="1684412" cy="1684412"/>
          </a:xfrm>
          <a:prstGeom prst="rect">
            <a:avLst/>
          </a:prstGeom>
          <a:noFill/>
        </p:spPr>
      </p:pic>
      <p:pic>
        <p:nvPicPr>
          <p:cNvPr id="3082" name="Picture 10" descr="Vectores, imágenes y arte vectorial de stock sobre Pantalón De ..."/>
          <p:cNvPicPr>
            <a:picLocks noChangeAspect="1" noChangeArrowheads="1"/>
          </p:cNvPicPr>
          <p:nvPr/>
        </p:nvPicPr>
        <p:blipFill>
          <a:blip r:embed="rId6" cstate="print"/>
          <a:srcRect/>
          <a:stretch>
            <a:fillRect/>
          </a:stretch>
        </p:blipFill>
        <p:spPr bwMode="auto">
          <a:xfrm>
            <a:off x="4283968" y="2996952"/>
            <a:ext cx="1584176" cy="1584176"/>
          </a:xfrm>
          <a:prstGeom prst="rect">
            <a:avLst/>
          </a:prstGeom>
          <a:noFill/>
        </p:spPr>
      </p:pic>
      <p:sp>
        <p:nvSpPr>
          <p:cNvPr id="3084" name="AutoShape 12" descr="Blog - PANTER Calzado de seguridad, protección y uniformidad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086" name="Picture 14" descr="Blog - PANTER Calzado de seguridad, protección y uniformidad ..."/>
          <p:cNvPicPr>
            <a:picLocks noChangeAspect="1" noChangeArrowheads="1"/>
          </p:cNvPicPr>
          <p:nvPr/>
        </p:nvPicPr>
        <p:blipFill>
          <a:blip r:embed="rId7" cstate="print"/>
          <a:srcRect l="23940" r="22511"/>
          <a:stretch>
            <a:fillRect/>
          </a:stretch>
        </p:blipFill>
        <p:spPr bwMode="auto">
          <a:xfrm>
            <a:off x="4427984" y="5013176"/>
            <a:ext cx="1944216" cy="1527321"/>
          </a:xfrm>
          <a:prstGeom prst="rect">
            <a:avLst/>
          </a:prstGeom>
          <a:noFill/>
        </p:spPr>
      </p:pic>
      <p:pic>
        <p:nvPicPr>
          <p:cNvPr id="13" name="Picture 10" descr="Vectores, imágenes y arte vectorial de stock sobre Pantalón De ..."/>
          <p:cNvPicPr>
            <a:picLocks noChangeAspect="1" noChangeArrowheads="1"/>
          </p:cNvPicPr>
          <p:nvPr/>
        </p:nvPicPr>
        <p:blipFill>
          <a:blip r:embed="rId6" cstate="print"/>
          <a:srcRect/>
          <a:stretch>
            <a:fillRect/>
          </a:stretch>
        </p:blipFill>
        <p:spPr bwMode="auto">
          <a:xfrm>
            <a:off x="6300192" y="2996952"/>
            <a:ext cx="1656184" cy="1512168"/>
          </a:xfrm>
          <a:prstGeom prst="rect">
            <a:avLst/>
          </a:prstGeom>
          <a:noFill/>
        </p:spPr>
      </p:pic>
      <p:pic>
        <p:nvPicPr>
          <p:cNvPr id="3088" name="Picture 16" descr="Botas De Seguridad Westland En - Calzado - Mercado Libre Ecuador"/>
          <p:cNvPicPr>
            <a:picLocks noChangeAspect="1" noChangeArrowheads="1"/>
          </p:cNvPicPr>
          <p:nvPr/>
        </p:nvPicPr>
        <p:blipFill>
          <a:blip r:embed="rId8" cstate="print"/>
          <a:srcRect/>
          <a:stretch>
            <a:fillRect/>
          </a:stretch>
        </p:blipFill>
        <p:spPr bwMode="auto">
          <a:xfrm>
            <a:off x="6444208" y="4832176"/>
            <a:ext cx="2025824" cy="2025824"/>
          </a:xfrm>
          <a:prstGeom prst="rect">
            <a:avLst/>
          </a:prstGeom>
          <a:noFill/>
        </p:spPr>
      </p:pic>
      <p:pic>
        <p:nvPicPr>
          <p:cNvPr id="3090" name="Picture 18" descr="Los CDC recomiendan el uso de mascarilla casera de tela contra el ..."/>
          <p:cNvPicPr>
            <a:picLocks noChangeAspect="1" noChangeArrowheads="1"/>
          </p:cNvPicPr>
          <p:nvPr/>
        </p:nvPicPr>
        <p:blipFill>
          <a:blip r:embed="rId9" cstate="print"/>
          <a:srcRect r="54913"/>
          <a:stretch>
            <a:fillRect/>
          </a:stretch>
        </p:blipFill>
        <p:spPr bwMode="auto">
          <a:xfrm>
            <a:off x="2843808" y="1484784"/>
            <a:ext cx="1099264" cy="136815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620688"/>
            <a:ext cx="4572000" cy="369332"/>
          </a:xfrm>
          <a:prstGeom prst="rect">
            <a:avLst/>
          </a:prstGeom>
        </p:spPr>
        <p:txBody>
          <a:bodyPr>
            <a:spAutoFit/>
          </a:bodyPr>
          <a:lstStyle/>
          <a:p>
            <a:pPr lvl="1" algn="just">
              <a:buBlip>
                <a:blip r:embed="rId2"/>
              </a:buBlip>
            </a:pPr>
            <a:r>
              <a:rPr lang="es-ES" dirty="0">
                <a:latin typeface="Times New Roman" pitchFamily="18" charset="0"/>
                <a:cs typeface="Times New Roman" pitchFamily="18" charset="0"/>
              </a:rPr>
              <a:t>Recogerse el cabello </a:t>
            </a:r>
          </a:p>
        </p:txBody>
      </p:sp>
      <p:pic>
        <p:nvPicPr>
          <p:cNvPr id="2054" name="Picture 6" descr="Peinados que dañan el cabello: La cola de caballo | Ella Hoy"/>
          <p:cNvPicPr>
            <a:picLocks noChangeAspect="1" noChangeArrowheads="1"/>
          </p:cNvPicPr>
          <p:nvPr/>
        </p:nvPicPr>
        <p:blipFill>
          <a:blip r:embed="rId3" cstate="print"/>
          <a:srcRect/>
          <a:stretch>
            <a:fillRect/>
          </a:stretch>
        </p:blipFill>
        <p:spPr bwMode="auto">
          <a:xfrm>
            <a:off x="2905334" y="230843"/>
            <a:ext cx="1944216" cy="1584176"/>
          </a:xfrm>
          <a:prstGeom prst="rect">
            <a:avLst/>
          </a:prstGeom>
          <a:noFill/>
        </p:spPr>
      </p:pic>
      <p:sp>
        <p:nvSpPr>
          <p:cNvPr id="8" name="7 Rectángulo"/>
          <p:cNvSpPr/>
          <p:nvPr/>
        </p:nvSpPr>
        <p:spPr>
          <a:xfrm>
            <a:off x="0" y="1988840"/>
            <a:ext cx="4572000" cy="369332"/>
          </a:xfrm>
          <a:prstGeom prst="rect">
            <a:avLst/>
          </a:prstGeom>
        </p:spPr>
        <p:txBody>
          <a:bodyPr>
            <a:spAutoFit/>
          </a:bodyPr>
          <a:lstStyle/>
          <a:p>
            <a:pPr lvl="1" algn="just">
              <a:buBlip>
                <a:blip r:embed="rId2"/>
              </a:buBlip>
            </a:pPr>
            <a:r>
              <a:rPr lang="es-ES" dirty="0">
                <a:latin typeface="Times New Roman" pitchFamily="18" charset="0"/>
                <a:cs typeface="Times New Roman" pitchFamily="18" charset="0"/>
              </a:rPr>
              <a:t>Evitar usar reloj cadenas pulseras anillos</a:t>
            </a:r>
          </a:p>
        </p:txBody>
      </p:sp>
      <p:pic>
        <p:nvPicPr>
          <p:cNvPr id="2056" name="Picture 8" descr="Cuánto tiempo dura el coronavirus en las distintas superficies ..."/>
          <p:cNvPicPr>
            <a:picLocks noChangeAspect="1" noChangeArrowheads="1"/>
          </p:cNvPicPr>
          <p:nvPr/>
        </p:nvPicPr>
        <p:blipFill>
          <a:blip r:embed="rId4" cstate="print"/>
          <a:srcRect/>
          <a:stretch>
            <a:fillRect/>
          </a:stretch>
        </p:blipFill>
        <p:spPr bwMode="auto">
          <a:xfrm>
            <a:off x="1403648" y="2564904"/>
            <a:ext cx="6984776" cy="367240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844" y="332656"/>
            <a:ext cx="3379130" cy="369332"/>
          </a:xfrm>
          <a:prstGeom prst="rect">
            <a:avLst/>
          </a:prstGeom>
        </p:spPr>
        <p:txBody>
          <a:bodyPr wrap="none">
            <a:spAutoFit/>
          </a:bodyPr>
          <a:lstStyle/>
          <a:p>
            <a:pPr lvl="1" algn="just">
              <a:buBlip>
                <a:blip r:embed="rId2"/>
              </a:buBlip>
            </a:pPr>
            <a:r>
              <a:rPr lang="es-ES" dirty="0">
                <a:latin typeface="Times New Roman" pitchFamily="18" charset="0"/>
                <a:cs typeface="Times New Roman" pitchFamily="18" charset="0"/>
              </a:rPr>
              <a:t>Se recomienda uñas cortas </a:t>
            </a:r>
          </a:p>
        </p:txBody>
      </p:sp>
      <p:pic>
        <p:nvPicPr>
          <p:cNvPr id="1026" name="Picture 2" descr="Cómo limpiar las uñas - VIX"/>
          <p:cNvPicPr>
            <a:picLocks noChangeAspect="1" noChangeArrowheads="1"/>
          </p:cNvPicPr>
          <p:nvPr/>
        </p:nvPicPr>
        <p:blipFill>
          <a:blip r:embed="rId3" cstate="print"/>
          <a:srcRect/>
          <a:stretch>
            <a:fillRect/>
          </a:stretch>
        </p:blipFill>
        <p:spPr bwMode="auto">
          <a:xfrm>
            <a:off x="899592" y="692696"/>
            <a:ext cx="3376861" cy="2244144"/>
          </a:xfrm>
          <a:prstGeom prst="rect">
            <a:avLst/>
          </a:prstGeom>
          <a:noFill/>
        </p:spPr>
      </p:pic>
      <p:sp>
        <p:nvSpPr>
          <p:cNvPr id="6" name="5 Rectángulo"/>
          <p:cNvSpPr/>
          <p:nvPr/>
        </p:nvSpPr>
        <p:spPr>
          <a:xfrm>
            <a:off x="323528" y="3501008"/>
            <a:ext cx="1769715" cy="369332"/>
          </a:xfrm>
          <a:prstGeom prst="rect">
            <a:avLst/>
          </a:prstGeom>
        </p:spPr>
        <p:txBody>
          <a:bodyPr wrap="none">
            <a:spAutoFit/>
          </a:bodyPr>
          <a:lstStyle/>
          <a:p>
            <a:pPr lvl="1" algn="just">
              <a:buBlip>
                <a:blip r:embed="rId2"/>
              </a:buBlip>
            </a:pPr>
            <a:r>
              <a:rPr lang="es-ES" dirty="0">
                <a:latin typeface="Times New Roman" pitchFamily="18" charset="0"/>
                <a:cs typeface="Times New Roman" pitchFamily="18" charset="0"/>
              </a:rPr>
              <a:t>Afeitarse  </a:t>
            </a:r>
          </a:p>
        </p:txBody>
      </p:sp>
      <p:pic>
        <p:nvPicPr>
          <p:cNvPr id="1028" name="Picture 4" descr="Crema para antes del afeitado | Proraso | Cuidado masculino"/>
          <p:cNvPicPr>
            <a:picLocks noChangeAspect="1" noChangeArrowheads="1"/>
          </p:cNvPicPr>
          <p:nvPr/>
        </p:nvPicPr>
        <p:blipFill>
          <a:blip r:embed="rId4" cstate="print"/>
          <a:srcRect/>
          <a:stretch>
            <a:fillRect/>
          </a:stretch>
        </p:blipFill>
        <p:spPr bwMode="auto">
          <a:xfrm>
            <a:off x="2627784" y="3429000"/>
            <a:ext cx="2808312" cy="280831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5576" y="404664"/>
            <a:ext cx="7776864" cy="923330"/>
          </a:xfrm>
          <a:prstGeom prst="rect">
            <a:avLst/>
          </a:prstGeom>
        </p:spPr>
        <p:txBody>
          <a:bodyPr wrap="square">
            <a:spAutoFit/>
          </a:bodyPr>
          <a:lstStyle/>
          <a:p>
            <a:pPr algn="just">
              <a:buBlip>
                <a:blip r:embed="rId2"/>
              </a:buBlip>
            </a:pPr>
            <a:r>
              <a:rPr lang="es-ES" dirty="0"/>
              <a:t> </a:t>
            </a:r>
            <a:r>
              <a:rPr lang="es-ES" dirty="0">
                <a:latin typeface="Times New Roman" pitchFamily="18" charset="0"/>
                <a:cs typeface="Times New Roman" pitchFamily="18" charset="0"/>
              </a:rPr>
              <a:t>Evitar en la medida de lo posible, utilizar equipos y dispositivos de otros trabajadores. En caso de que sea necesario, desinfecte antes de usarlos, y si no es posible evitarlo, lávese las manos inmediatamente después de haberlos usado</a:t>
            </a:r>
            <a:endParaRPr lang="es-EC" dirty="0">
              <a:latin typeface="Times New Roman" pitchFamily="18" charset="0"/>
              <a:cs typeface="Times New Roman" pitchFamily="18" charset="0"/>
            </a:endParaRPr>
          </a:p>
        </p:txBody>
      </p:sp>
      <p:pic>
        <p:nvPicPr>
          <p:cNvPr id="5" name="Picture 2" descr="Auriculares de diadema inalámbrico negro acostado en la esquina de ..."/>
          <p:cNvPicPr>
            <a:picLocks noChangeAspect="1" noChangeArrowheads="1"/>
          </p:cNvPicPr>
          <p:nvPr/>
        </p:nvPicPr>
        <p:blipFill>
          <a:blip r:embed="rId3" cstate="print"/>
          <a:srcRect b="14265"/>
          <a:stretch>
            <a:fillRect/>
          </a:stretch>
        </p:blipFill>
        <p:spPr bwMode="auto">
          <a:xfrm>
            <a:off x="323528" y="1772816"/>
            <a:ext cx="2088232" cy="2070941"/>
          </a:xfrm>
          <a:prstGeom prst="rect">
            <a:avLst/>
          </a:prstGeom>
          <a:noFill/>
        </p:spPr>
      </p:pic>
      <p:pic>
        <p:nvPicPr>
          <p:cNvPr id="6" name="Picture 16" descr="Mouse Inalámbrico Ti Power Negro con dor | CH | Sitio de Chedraui"/>
          <p:cNvPicPr>
            <a:picLocks noChangeAspect="1" noChangeArrowheads="1"/>
          </p:cNvPicPr>
          <p:nvPr/>
        </p:nvPicPr>
        <p:blipFill>
          <a:blip r:embed="rId4" cstate="print"/>
          <a:srcRect/>
          <a:stretch>
            <a:fillRect/>
          </a:stretch>
        </p:blipFill>
        <p:spPr bwMode="auto">
          <a:xfrm>
            <a:off x="251520" y="4005064"/>
            <a:ext cx="2457103" cy="2457104"/>
          </a:xfrm>
          <a:prstGeom prst="rect">
            <a:avLst/>
          </a:prstGeom>
          <a:noFill/>
        </p:spPr>
      </p:pic>
      <p:pic>
        <p:nvPicPr>
          <p:cNvPr id="29698" name="Picture 2" descr="No hay ninguna descripción de la foto disponible."/>
          <p:cNvPicPr>
            <a:picLocks noChangeAspect="1" noChangeArrowheads="1"/>
          </p:cNvPicPr>
          <p:nvPr/>
        </p:nvPicPr>
        <p:blipFill>
          <a:blip r:embed="rId5" cstate="print"/>
          <a:srcRect/>
          <a:stretch>
            <a:fillRect/>
          </a:stretch>
        </p:blipFill>
        <p:spPr bwMode="auto">
          <a:xfrm>
            <a:off x="3347864" y="1412776"/>
            <a:ext cx="5222404" cy="482453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5576" y="2708920"/>
            <a:ext cx="7704856" cy="3046988"/>
          </a:xfrm>
          <a:prstGeom prst="rect">
            <a:avLst/>
          </a:prstGeom>
        </p:spPr>
        <p:txBody>
          <a:bodyPr wrap="square">
            <a:spAutoFit/>
          </a:bodyPr>
          <a:lstStyle/>
          <a:p>
            <a:pPr lvl="0" algn="just"/>
            <a:r>
              <a:rPr lang="es-ES" sz="2400" b="1" dirty="0">
                <a:latin typeface="Times New Roman" pitchFamily="18" charset="0"/>
                <a:cs typeface="Times New Roman" pitchFamily="18" charset="0"/>
              </a:rPr>
              <a:t>OBJETIVO </a:t>
            </a:r>
          </a:p>
          <a:p>
            <a:pPr lvl="0" algn="just"/>
            <a:endParaRPr lang="es-ES" sz="2400" b="1" dirty="0">
              <a:latin typeface="Times New Roman" pitchFamily="18" charset="0"/>
              <a:cs typeface="Times New Roman" pitchFamily="18" charset="0"/>
            </a:endParaRPr>
          </a:p>
          <a:p>
            <a:pPr lvl="0" algn="just">
              <a:buFont typeface="Wingdings" pitchFamily="2" charset="2"/>
              <a:buChar char="ü"/>
            </a:pPr>
            <a:r>
              <a:rPr lang="es-ES" sz="2400" dirty="0">
                <a:latin typeface="Times New Roman" pitchFamily="18" charset="0"/>
                <a:cs typeface="Times New Roman" pitchFamily="18" charset="0"/>
              </a:rPr>
              <a:t>Establecer medidas de prevención para el retorno progresivo de las actividades laborales para el sector privado y público, permitiendo de esta manera evitar la transmisión, proliferación y contagio del virus COVID-19, a los trabajadores, empleadores, clientes, consumidores y ciudadanía en general.</a:t>
            </a:r>
            <a:endParaRPr lang="es-EC" sz="2400" dirty="0">
              <a:latin typeface="Times New Roman" pitchFamily="18" charset="0"/>
              <a:cs typeface="Times New Roman" pitchFamily="18" charset="0"/>
            </a:endParaRPr>
          </a:p>
        </p:txBody>
      </p:sp>
      <p:sp>
        <p:nvSpPr>
          <p:cNvPr id="5" name="4 Rectángulo"/>
          <p:cNvSpPr/>
          <p:nvPr/>
        </p:nvSpPr>
        <p:spPr>
          <a:xfrm>
            <a:off x="467544" y="764704"/>
            <a:ext cx="8424936" cy="1815882"/>
          </a:xfrm>
          <a:prstGeom prst="rect">
            <a:avLst/>
          </a:prstGeom>
        </p:spPr>
        <p:txBody>
          <a:bodyPr wrap="square">
            <a:spAutoFit/>
          </a:bodyPr>
          <a:lstStyle/>
          <a:p>
            <a:pPr algn="ctr"/>
            <a:r>
              <a:rPr lang="es-ES" sz="2800" b="1" dirty="0">
                <a:solidFill>
                  <a:srgbClr val="FF0000"/>
                </a:solidFill>
                <a:latin typeface="Times New Roman" pitchFamily="18" charset="0"/>
                <a:cs typeface="Times New Roman" pitchFamily="18" charset="0"/>
              </a:rPr>
              <a:t>GUÍA GENERAL PARA EL RETORNO PROGRESIVO A LAS ACTIVIDADES LABORALES EN EL SECTOR PRIVADO Y PÚBLICO</a:t>
            </a:r>
            <a:endParaRPr lang="es-EC" sz="2800" dirty="0">
              <a:solidFill>
                <a:srgbClr val="FF000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No hay ninguna descripción de la foto disponible."/>
          <p:cNvPicPr>
            <a:picLocks noChangeAspect="1" noChangeArrowheads="1"/>
          </p:cNvPicPr>
          <p:nvPr/>
        </p:nvPicPr>
        <p:blipFill>
          <a:blip r:embed="rId2" cstate="print"/>
          <a:srcRect/>
          <a:stretch>
            <a:fillRect/>
          </a:stretch>
        </p:blipFill>
        <p:spPr bwMode="auto">
          <a:xfrm>
            <a:off x="539552" y="1988840"/>
            <a:ext cx="4086532" cy="4509270"/>
          </a:xfrm>
          <a:prstGeom prst="rect">
            <a:avLst/>
          </a:prstGeom>
          <a:noFill/>
        </p:spPr>
      </p:pic>
      <p:pic>
        <p:nvPicPr>
          <p:cNvPr id="27652" name="Picture 4" descr="La imagen puede contener: 1 persona"/>
          <p:cNvPicPr>
            <a:picLocks noChangeAspect="1" noChangeArrowheads="1"/>
          </p:cNvPicPr>
          <p:nvPr/>
        </p:nvPicPr>
        <p:blipFill>
          <a:blip r:embed="rId3" cstate="print"/>
          <a:srcRect/>
          <a:stretch>
            <a:fillRect/>
          </a:stretch>
        </p:blipFill>
        <p:spPr bwMode="auto">
          <a:xfrm>
            <a:off x="4860032" y="1916832"/>
            <a:ext cx="3760991" cy="4562873"/>
          </a:xfrm>
          <a:prstGeom prst="rect">
            <a:avLst/>
          </a:prstGeom>
          <a:noFill/>
        </p:spPr>
      </p:pic>
      <p:sp>
        <p:nvSpPr>
          <p:cNvPr id="6" name="5 Rectángulo"/>
          <p:cNvSpPr/>
          <p:nvPr/>
        </p:nvSpPr>
        <p:spPr>
          <a:xfrm>
            <a:off x="467544" y="188640"/>
            <a:ext cx="8424936" cy="1477328"/>
          </a:xfrm>
          <a:prstGeom prst="rect">
            <a:avLst/>
          </a:prstGeom>
        </p:spPr>
        <p:txBody>
          <a:bodyPr wrap="square">
            <a:spAutoFit/>
          </a:bodyPr>
          <a:lstStyle/>
          <a:p>
            <a:pPr>
              <a:buBlip>
                <a:blip r:embed="rId4"/>
              </a:buBlip>
            </a:pPr>
            <a:r>
              <a:rPr lang="es-ES" dirty="0">
                <a:latin typeface="Times New Roman" pitchFamily="18" charset="0"/>
                <a:cs typeface="Times New Roman" pitchFamily="18" charset="0"/>
              </a:rPr>
              <a:t>Lavarse frecuentemente las manos con agua y jabón, o con alcohol en gel, que cuente con Registro Sanitario. </a:t>
            </a:r>
          </a:p>
          <a:p>
            <a:pPr>
              <a:buBlip>
                <a:blip r:embed="rId4"/>
              </a:buBlip>
            </a:pPr>
            <a:r>
              <a:rPr lang="es-ES" dirty="0">
                <a:latin typeface="Times New Roman" pitchFamily="18" charset="0"/>
                <a:cs typeface="Times New Roman" pitchFamily="18" charset="0"/>
              </a:rPr>
              <a:t>Lavarse las manos después de toser, o estornudar o después de tocar superficies potencialmente contaminadas. </a:t>
            </a:r>
          </a:p>
          <a:p>
            <a:pPr>
              <a:buBlip>
                <a:blip r:embed="rId4"/>
              </a:buBlip>
            </a:pPr>
            <a:r>
              <a:rPr lang="es-ES" dirty="0">
                <a:latin typeface="Times New Roman" pitchFamily="18" charset="0"/>
                <a:cs typeface="Times New Roman" pitchFamily="18" charset="0"/>
              </a:rPr>
              <a:t>El lavado de manos deber durar al menos 40 segundos. </a:t>
            </a:r>
            <a:endParaRPr lang="es-EC"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6552" y="404664"/>
            <a:ext cx="4608512" cy="1477328"/>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Cúbrase la nariz y la boca con un pañuelo desechable al toser y estornudar, y deséchalo a continuación a un cubo de basura que cuente con tapa de ser posible accionados con pedal</a:t>
            </a:r>
          </a:p>
        </p:txBody>
      </p:sp>
      <p:pic>
        <p:nvPicPr>
          <p:cNvPr id="26626" name="Picture 2" descr="Si tienes ELA, vacúnate contra la gripe - ELA Andalucía"/>
          <p:cNvPicPr>
            <a:picLocks noChangeAspect="1" noChangeArrowheads="1"/>
          </p:cNvPicPr>
          <p:nvPr/>
        </p:nvPicPr>
        <p:blipFill>
          <a:blip r:embed="rId3" cstate="print"/>
          <a:srcRect/>
          <a:stretch>
            <a:fillRect/>
          </a:stretch>
        </p:blipFill>
        <p:spPr bwMode="auto">
          <a:xfrm>
            <a:off x="4716016" y="1700808"/>
            <a:ext cx="3865602" cy="3456384"/>
          </a:xfrm>
          <a:prstGeom prst="rect">
            <a:avLst/>
          </a:prstGeom>
          <a:noFill/>
        </p:spPr>
      </p:pic>
      <p:sp>
        <p:nvSpPr>
          <p:cNvPr id="26628" name="AutoShape 4" descr="Issemym on Twitter: &quot;Si presentas alguna #EnfermedadRespiratoria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6630" name="Picture 6" descr="Issemym on Twitter: &quot;Si presentas alguna #EnfermedadRespiratoria ..."/>
          <p:cNvPicPr>
            <a:picLocks noChangeAspect="1" noChangeArrowheads="1"/>
          </p:cNvPicPr>
          <p:nvPr/>
        </p:nvPicPr>
        <p:blipFill>
          <a:blip r:embed="rId4" cstate="print"/>
          <a:srcRect/>
          <a:stretch>
            <a:fillRect/>
          </a:stretch>
        </p:blipFill>
        <p:spPr bwMode="auto">
          <a:xfrm>
            <a:off x="251520" y="2636912"/>
            <a:ext cx="3816424" cy="3384376"/>
          </a:xfrm>
          <a:prstGeom prst="rect">
            <a:avLst/>
          </a:prstGeom>
          <a:noFill/>
        </p:spPr>
      </p:pic>
      <p:sp>
        <p:nvSpPr>
          <p:cNvPr id="8" name="7 Rectángulo"/>
          <p:cNvSpPr/>
          <p:nvPr/>
        </p:nvSpPr>
        <p:spPr>
          <a:xfrm>
            <a:off x="4355976" y="476672"/>
            <a:ext cx="4572000" cy="92333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Si no dispone de pañuelos emplee la parte interna del codo sin quitarse la mascarilla para no contaminar las manos</a:t>
            </a:r>
            <a:r>
              <a:rPr lang="es-ES" dirty="0"/>
              <a:t>.</a:t>
            </a:r>
            <a:endParaRPr lang="es-EC"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La imagen puede contener: texto"/>
          <p:cNvPicPr>
            <a:picLocks noChangeAspect="1" noChangeArrowheads="1"/>
          </p:cNvPicPr>
          <p:nvPr/>
        </p:nvPicPr>
        <p:blipFill>
          <a:blip r:embed="rId2" cstate="print"/>
          <a:srcRect b="23065"/>
          <a:stretch>
            <a:fillRect/>
          </a:stretch>
        </p:blipFill>
        <p:spPr bwMode="auto">
          <a:xfrm>
            <a:off x="395536" y="620688"/>
            <a:ext cx="4104456" cy="4145079"/>
          </a:xfrm>
          <a:prstGeom prst="rect">
            <a:avLst/>
          </a:prstGeom>
          <a:noFill/>
        </p:spPr>
      </p:pic>
      <p:pic>
        <p:nvPicPr>
          <p:cNvPr id="9" name="Picture 2" descr="Consejos para prevenir el coronavirus | la diaria | Uruguay"/>
          <p:cNvPicPr>
            <a:picLocks noChangeAspect="1" noChangeArrowheads="1"/>
          </p:cNvPicPr>
          <p:nvPr/>
        </p:nvPicPr>
        <p:blipFill>
          <a:blip r:embed="rId3" cstate="print"/>
          <a:srcRect l="54557" t="33106" r="15607" b="48134"/>
          <a:stretch>
            <a:fillRect/>
          </a:stretch>
        </p:blipFill>
        <p:spPr bwMode="auto">
          <a:xfrm>
            <a:off x="5148064" y="1772816"/>
            <a:ext cx="3096344" cy="1224136"/>
          </a:xfrm>
          <a:prstGeom prst="rect">
            <a:avLst/>
          </a:prstGeom>
          <a:noFill/>
        </p:spPr>
      </p:pic>
      <p:pic>
        <p:nvPicPr>
          <p:cNvPr id="31750" name="Picture 6" descr="IEEPO on Twitter: &quot;No compartir alimentos, bebidas, vasos ..."/>
          <p:cNvPicPr>
            <a:picLocks noChangeAspect="1" noChangeArrowheads="1"/>
          </p:cNvPicPr>
          <p:nvPr/>
        </p:nvPicPr>
        <p:blipFill>
          <a:blip r:embed="rId4" cstate="print"/>
          <a:srcRect l="7560" t="32760" r="11801" b="28811"/>
          <a:stretch>
            <a:fillRect/>
          </a:stretch>
        </p:blipFill>
        <p:spPr bwMode="auto">
          <a:xfrm>
            <a:off x="5148064" y="3356992"/>
            <a:ext cx="3744416" cy="2059541"/>
          </a:xfrm>
          <a:prstGeom prst="rect">
            <a:avLst/>
          </a:prstGeom>
          <a:noFill/>
        </p:spPr>
      </p:pic>
      <p:pic>
        <p:nvPicPr>
          <p:cNvPr id="1026" name="Picture 2"/>
          <p:cNvPicPr>
            <a:picLocks noChangeAspect="1" noChangeArrowheads="1"/>
          </p:cNvPicPr>
          <p:nvPr/>
        </p:nvPicPr>
        <p:blipFill>
          <a:blip r:embed="rId5" cstate="print"/>
          <a:srcRect/>
          <a:stretch>
            <a:fillRect/>
          </a:stretch>
        </p:blipFill>
        <p:spPr bwMode="auto">
          <a:xfrm>
            <a:off x="5148064" y="332656"/>
            <a:ext cx="3274318" cy="13239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548680"/>
            <a:ext cx="8892480" cy="1200329"/>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Si empieza a notar síntomas, avise a sus compañeros y superiores, extreme las precauciones tanto de distanciamiento social como de higiene mientras esté en el puesto de trabajo y contacte de inmediato con el </a:t>
            </a:r>
            <a:r>
              <a:rPr lang="es-ES" b="1" dirty="0">
                <a:latin typeface="Times New Roman" pitchFamily="18" charset="0"/>
                <a:cs typeface="Times New Roman" pitchFamily="18" charset="0"/>
              </a:rPr>
              <a:t>Departamento de RRHH o Unidad de Seguridad y Salud Ocupacional.</a:t>
            </a:r>
            <a:endParaRPr lang="es-ES" dirty="0">
              <a:latin typeface="Times New Roman" pitchFamily="18" charset="0"/>
              <a:cs typeface="Times New Roman" pitchFamily="18" charset="0"/>
            </a:endParaRPr>
          </a:p>
        </p:txBody>
      </p:sp>
      <p:pic>
        <p:nvPicPr>
          <p:cNvPr id="32770" name="Picture 2" descr="Coronavirus: qué le hace esta enfermedad al cuerpo y qué pasó con ..."/>
          <p:cNvPicPr>
            <a:picLocks noChangeAspect="1" noChangeArrowheads="1"/>
          </p:cNvPicPr>
          <p:nvPr/>
        </p:nvPicPr>
        <p:blipFill>
          <a:blip r:embed="rId3" cstate="print"/>
          <a:srcRect t="13462"/>
          <a:stretch>
            <a:fillRect/>
          </a:stretch>
        </p:blipFill>
        <p:spPr bwMode="auto">
          <a:xfrm>
            <a:off x="1691680" y="2204864"/>
            <a:ext cx="5328592" cy="381642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La imagen puede contener: texto que dice &quot;Higiene en el trabajo: Utiliza toalla desinfectantes para limpiar tu lugar de trabajo. Lávate las manos antes de saludar después baño. Anda un pañuelo por cualquier tos estornudo. Evita Evita cambios bruscos de temperatura. Asegúrate de evitar áreasco polvo en tu lugar de trabajo. MEDICLINIC&quot;"/>
          <p:cNvPicPr>
            <a:picLocks noChangeAspect="1" noChangeArrowheads="1"/>
          </p:cNvPicPr>
          <p:nvPr/>
        </p:nvPicPr>
        <p:blipFill>
          <a:blip r:embed="rId2" cstate="print"/>
          <a:srcRect b="10226"/>
          <a:stretch>
            <a:fillRect/>
          </a:stretch>
        </p:blipFill>
        <p:spPr bwMode="auto">
          <a:xfrm>
            <a:off x="1259632" y="476672"/>
            <a:ext cx="6839744" cy="5492223"/>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404664"/>
            <a:ext cx="8676456" cy="2585323"/>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Se puede usar detergentes habituales, aunque también se pueden contemplar la incorporación de lejía u otros productos desinfectantes a las rutinas de limpieza, siempre en condiciones de seguridad.</a:t>
            </a:r>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endParaRPr lang="es-ES" dirty="0"/>
          </a:p>
        </p:txBody>
      </p:sp>
      <p:sp>
        <p:nvSpPr>
          <p:cNvPr id="34820" name="AutoShape 4" descr="Detergentes y Limpieza archivos | TU ABASTIC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4822" name="AutoShape 6" descr="Detergentes y Limpieza archivos | TU ABASTIC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4824" name="AutoShape 8" descr="Detergentes y Limpiadores domésticos | Mérieux Nutrisciences Españ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4828" name="Picture 12" descr="Bosque Verde Lejia normal (apta para desinfeccion agua de bebida ..."/>
          <p:cNvPicPr>
            <a:picLocks noChangeAspect="1" noChangeArrowheads="1"/>
          </p:cNvPicPr>
          <p:nvPr/>
        </p:nvPicPr>
        <p:blipFill>
          <a:blip r:embed="rId3" cstate="print"/>
          <a:srcRect/>
          <a:stretch>
            <a:fillRect/>
          </a:stretch>
        </p:blipFill>
        <p:spPr bwMode="auto">
          <a:xfrm>
            <a:off x="6084168" y="1556792"/>
            <a:ext cx="2232248" cy="2952328"/>
          </a:xfrm>
          <a:prstGeom prst="rect">
            <a:avLst/>
          </a:prstGeom>
          <a:noFill/>
        </p:spPr>
      </p:pic>
      <p:pic>
        <p:nvPicPr>
          <p:cNvPr id="34832" name="Picture 16" descr="Botellas Detergentes Plásticas. Productos De Limpieza. Stock de ..."/>
          <p:cNvPicPr>
            <a:picLocks noChangeAspect="1" noChangeArrowheads="1"/>
          </p:cNvPicPr>
          <p:nvPr/>
        </p:nvPicPr>
        <p:blipFill>
          <a:blip r:embed="rId4" cstate="print"/>
          <a:srcRect/>
          <a:stretch>
            <a:fillRect/>
          </a:stretch>
        </p:blipFill>
        <p:spPr bwMode="auto">
          <a:xfrm>
            <a:off x="323528" y="1556792"/>
            <a:ext cx="4955704" cy="3716778"/>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3212976"/>
            <a:ext cx="8208912" cy="92333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Una vez finalizada la limpieza, y tras despojarse de guantes y mascarilla, es necesario que el personal de limpieza realice una completa higiene de manos, con agua y jabón, al menos 40-60 segundos.</a:t>
            </a:r>
            <a:endParaRPr lang="es-EC" dirty="0">
              <a:latin typeface="Times New Roman" pitchFamily="18" charset="0"/>
              <a:cs typeface="Times New Roman" pitchFamily="18" charset="0"/>
            </a:endParaRPr>
          </a:p>
        </p:txBody>
      </p:sp>
      <p:sp>
        <p:nvSpPr>
          <p:cNvPr id="5" name="4 Rectángulo"/>
          <p:cNvSpPr/>
          <p:nvPr/>
        </p:nvSpPr>
        <p:spPr>
          <a:xfrm>
            <a:off x="251520" y="404664"/>
            <a:ext cx="8640960" cy="646331"/>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Asegurar una correcta protección del personal encargado de la limpieza. Todas las tareas deben realizarse con mascarilla y guantes de un solo uso</a:t>
            </a:r>
            <a:r>
              <a:rPr lang="es-ES" dirty="0"/>
              <a:t>.</a:t>
            </a:r>
            <a:endParaRPr lang="es-EC" dirty="0"/>
          </a:p>
        </p:txBody>
      </p:sp>
      <p:pic>
        <p:nvPicPr>
          <p:cNvPr id="6" name="Picture 14" descr="La labor fundamental del personal de limpieza de los hospitales ..."/>
          <p:cNvPicPr>
            <a:picLocks noChangeAspect="1" noChangeArrowheads="1"/>
          </p:cNvPicPr>
          <p:nvPr/>
        </p:nvPicPr>
        <p:blipFill>
          <a:blip r:embed="rId3" cstate="print"/>
          <a:srcRect/>
          <a:stretch>
            <a:fillRect/>
          </a:stretch>
        </p:blipFill>
        <p:spPr bwMode="auto">
          <a:xfrm>
            <a:off x="2195736" y="1196753"/>
            <a:ext cx="3816424" cy="1872208"/>
          </a:xfrm>
          <a:prstGeom prst="rect">
            <a:avLst/>
          </a:prstGeom>
          <a:noFill/>
        </p:spPr>
      </p:pic>
      <p:pic>
        <p:nvPicPr>
          <p:cNvPr id="33794" name="Picture 2" descr="LA IMPORTANCIA DE UNA CORRECTA TÉCNICA DE LAVADO DE MANOS ..."/>
          <p:cNvPicPr>
            <a:picLocks noChangeAspect="1" noChangeArrowheads="1"/>
          </p:cNvPicPr>
          <p:nvPr/>
        </p:nvPicPr>
        <p:blipFill>
          <a:blip r:embed="rId4" cstate="print"/>
          <a:srcRect/>
          <a:stretch>
            <a:fillRect/>
          </a:stretch>
        </p:blipFill>
        <p:spPr bwMode="auto">
          <a:xfrm>
            <a:off x="1835696" y="4293096"/>
            <a:ext cx="4976494" cy="227687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1781" y="404664"/>
            <a:ext cx="9042219" cy="523220"/>
          </a:xfrm>
          <a:prstGeom prst="rect">
            <a:avLst/>
          </a:prstGeom>
        </p:spPr>
        <p:txBody>
          <a:bodyPr wrap="none">
            <a:spAutoFit/>
          </a:bodyPr>
          <a:lstStyle/>
          <a:p>
            <a:r>
              <a:rPr lang="es-ES" sz="2800" b="1" dirty="0">
                <a:solidFill>
                  <a:srgbClr val="FF0000"/>
                </a:solidFill>
                <a:latin typeface="Times New Roman" pitchFamily="18" charset="0"/>
                <a:cs typeface="Times New Roman" pitchFamily="18" charset="0"/>
              </a:rPr>
              <a:t>MEDIDAS DE HIGIENE EN EL LUGAR DE TRABAJO</a:t>
            </a:r>
            <a:endParaRPr lang="es-EC" sz="2800" dirty="0">
              <a:solidFill>
                <a:srgbClr val="FF0000"/>
              </a:solidFill>
              <a:latin typeface="Times New Roman" pitchFamily="18" charset="0"/>
              <a:cs typeface="Times New Roman" pitchFamily="18" charset="0"/>
            </a:endParaRPr>
          </a:p>
        </p:txBody>
      </p:sp>
      <p:sp>
        <p:nvSpPr>
          <p:cNvPr id="3" name="2 Rectángulo"/>
          <p:cNvSpPr/>
          <p:nvPr/>
        </p:nvSpPr>
        <p:spPr>
          <a:xfrm>
            <a:off x="539552" y="1196752"/>
            <a:ext cx="8280920" cy="2880320"/>
          </a:xfrm>
          <a:prstGeom prst="rect">
            <a:avLst/>
          </a:prstGeom>
        </p:spPr>
        <p:txBody>
          <a:bodyPr wrap="square">
            <a:spAutoFit/>
          </a:bodyPr>
          <a:lstStyle/>
          <a:p>
            <a:pPr>
              <a:buBlip>
                <a:blip r:embed="rId2"/>
              </a:buBlip>
            </a:pPr>
            <a:r>
              <a:rPr lang="es-ES" dirty="0">
                <a:latin typeface="Times New Roman" pitchFamily="18" charset="0"/>
                <a:cs typeface="Times New Roman" pitchFamily="18" charset="0"/>
              </a:rPr>
              <a:t>Toma de temperatura al personal </a:t>
            </a:r>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lgn="just">
              <a:buBlip>
                <a:blip r:embed="rId2"/>
              </a:buBlip>
            </a:pPr>
            <a:r>
              <a:rPr lang="es-ES" dirty="0">
                <a:latin typeface="Times New Roman" pitchFamily="18" charset="0"/>
                <a:cs typeface="Times New Roman" pitchFamily="18" charset="0"/>
              </a:rPr>
              <a:t>Colocar dispensadores para uso de gel con alcohol al 70% al ingreso del lugar de trabajo</a:t>
            </a:r>
            <a:endParaRPr lang="es-EC" dirty="0">
              <a:latin typeface="Times New Roman" pitchFamily="18" charset="0"/>
              <a:cs typeface="Times New Roman" pitchFamily="18" charset="0"/>
            </a:endParaRPr>
          </a:p>
        </p:txBody>
      </p:sp>
      <p:pic>
        <p:nvPicPr>
          <p:cNvPr id="3074" name="Picture 2" descr="China eleva a 1.770 los muertos y a 70.548 los afectados por el ..."/>
          <p:cNvPicPr>
            <a:picLocks noChangeAspect="1" noChangeArrowheads="1"/>
          </p:cNvPicPr>
          <p:nvPr/>
        </p:nvPicPr>
        <p:blipFill>
          <a:blip r:embed="rId3" cstate="print"/>
          <a:srcRect/>
          <a:stretch>
            <a:fillRect/>
          </a:stretch>
        </p:blipFill>
        <p:spPr bwMode="auto">
          <a:xfrm>
            <a:off x="4427984" y="980728"/>
            <a:ext cx="4464496" cy="2160240"/>
          </a:xfrm>
          <a:prstGeom prst="rect">
            <a:avLst/>
          </a:prstGeom>
          <a:noFill/>
        </p:spPr>
      </p:pic>
      <p:pic>
        <p:nvPicPr>
          <p:cNvPr id="3076" name="Picture 4" descr="Higiene de manos con alcohol gel - YouTube"/>
          <p:cNvPicPr>
            <a:picLocks noChangeAspect="1" noChangeArrowheads="1"/>
          </p:cNvPicPr>
          <p:nvPr/>
        </p:nvPicPr>
        <p:blipFill>
          <a:blip r:embed="rId4" cstate="print"/>
          <a:srcRect t="14700" b="13901"/>
          <a:stretch>
            <a:fillRect/>
          </a:stretch>
        </p:blipFill>
        <p:spPr bwMode="auto">
          <a:xfrm>
            <a:off x="3131840" y="3861048"/>
            <a:ext cx="2952328" cy="230425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9512" y="260648"/>
            <a:ext cx="8964488" cy="1200329"/>
          </a:xfrm>
          <a:prstGeom prst="rect">
            <a:avLst/>
          </a:prstGeom>
        </p:spPr>
        <p:txBody>
          <a:bodyPr wrap="square">
            <a:spAutoFit/>
          </a:bodyPr>
          <a:lstStyle/>
          <a:p>
            <a:pPr algn="just">
              <a:buBlip>
                <a:blip r:embed="rId3"/>
              </a:buBlip>
            </a:pPr>
            <a:r>
              <a:rPr lang="es-ES" dirty="0">
                <a:latin typeface="Times New Roman" pitchFamily="18" charset="0"/>
                <a:cs typeface="Times New Roman" pitchFamily="18" charset="0"/>
              </a:rPr>
              <a:t>Realizar tareas de ventilación periódica en las instalaciones</a:t>
            </a:r>
            <a:r>
              <a:rPr lang="es-ES" dirty="0"/>
              <a:t>. </a:t>
            </a:r>
          </a:p>
          <a:p>
            <a:pPr algn="just"/>
            <a:endParaRPr lang="es-ES" dirty="0"/>
          </a:p>
          <a:p>
            <a:pPr algn="just">
              <a:buBlip>
                <a:blip r:embed="rId3"/>
              </a:buBlip>
            </a:pPr>
            <a:endParaRPr lang="es-ES" dirty="0"/>
          </a:p>
          <a:p>
            <a:pPr algn="just">
              <a:buBlip>
                <a:blip r:embed="rId3"/>
              </a:buBlip>
            </a:pPr>
            <a:endParaRPr lang="es-EC" dirty="0"/>
          </a:p>
        </p:txBody>
      </p:sp>
      <p:sp>
        <p:nvSpPr>
          <p:cNvPr id="2058" name="AutoShape 10"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060" name="AutoShape 12"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13" name="Picture 4" descr="Cómo se puede prevenir el Coronavirus (COVID-19)? - Quora"/>
          <p:cNvPicPr>
            <a:picLocks noChangeAspect="1" noChangeArrowheads="1"/>
          </p:cNvPicPr>
          <p:nvPr/>
        </p:nvPicPr>
        <p:blipFill>
          <a:blip r:embed="rId4" cstate="print"/>
          <a:srcRect l="36609" t="66693" r="37764" b="10571"/>
          <a:stretch>
            <a:fillRect/>
          </a:stretch>
        </p:blipFill>
        <p:spPr bwMode="auto">
          <a:xfrm>
            <a:off x="323528" y="1340768"/>
            <a:ext cx="1800200" cy="2016224"/>
          </a:xfrm>
          <a:prstGeom prst="rect">
            <a:avLst/>
          </a:prstGeom>
          <a:noFill/>
        </p:spPr>
      </p:pic>
      <p:sp>
        <p:nvSpPr>
          <p:cNvPr id="3075" name="AutoShape 3" descr="MXN Renta - ÚNICAS OFICINAS EN RENTA CARLOS J. NAD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077" name="AutoShape 5" descr="MXN Renta - ÚNICAS OFICINAS EN RENTA CARLOS J. NAD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079" name="AutoShape 7" descr="MXN Renta - ÚNICAS OFICINAS EN RENTA CARLOS J. NAD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082" name="Picture 10" descr="Cómo se limpia una oficina? - El Rincón del Emprendedor"/>
          <p:cNvPicPr>
            <a:picLocks noChangeAspect="1" noChangeArrowheads="1"/>
          </p:cNvPicPr>
          <p:nvPr/>
        </p:nvPicPr>
        <p:blipFill>
          <a:blip r:embed="rId5" cstate="print"/>
          <a:srcRect/>
          <a:stretch>
            <a:fillRect/>
          </a:stretch>
        </p:blipFill>
        <p:spPr bwMode="auto">
          <a:xfrm>
            <a:off x="2555777" y="1052736"/>
            <a:ext cx="5832648" cy="420004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uál es la mejor manera de limpiar la pantalla de tu computadora o ..."/>
          <p:cNvPicPr>
            <a:picLocks noChangeAspect="1" noChangeArrowheads="1"/>
          </p:cNvPicPr>
          <p:nvPr/>
        </p:nvPicPr>
        <p:blipFill>
          <a:blip r:embed="rId2" cstate="print"/>
          <a:srcRect/>
          <a:stretch>
            <a:fillRect/>
          </a:stretch>
        </p:blipFill>
        <p:spPr bwMode="auto">
          <a:xfrm>
            <a:off x="5580112" y="1124744"/>
            <a:ext cx="2376264" cy="2088232"/>
          </a:xfrm>
          <a:prstGeom prst="rect">
            <a:avLst/>
          </a:prstGeom>
          <a:noFill/>
        </p:spPr>
      </p:pic>
      <p:sp>
        <p:nvSpPr>
          <p:cNvPr id="9" name="8 Rectángulo"/>
          <p:cNvSpPr/>
          <p:nvPr/>
        </p:nvSpPr>
        <p:spPr>
          <a:xfrm>
            <a:off x="251520" y="332656"/>
            <a:ext cx="8136904" cy="646331"/>
          </a:xfrm>
          <a:prstGeom prst="rect">
            <a:avLst/>
          </a:prstGeom>
        </p:spPr>
        <p:txBody>
          <a:bodyPr wrap="square">
            <a:spAutoFit/>
          </a:bodyPr>
          <a:lstStyle/>
          <a:p>
            <a:pPr algn="just">
              <a:buBlip>
                <a:blip r:embed="rId3"/>
              </a:buBlip>
            </a:pPr>
            <a:r>
              <a:rPr lang="es-ES" dirty="0"/>
              <a:t>Reforzar las tareas de limpieza, con especial incidencia en superficies, especialmente aquellas que se tocan con más frecuencia.  </a:t>
            </a:r>
          </a:p>
        </p:txBody>
      </p:sp>
      <p:sp>
        <p:nvSpPr>
          <p:cNvPr id="2058" name="AutoShape 10"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060" name="AutoShape 12"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45058" name="Picture 2" descr="Mujer limpiando su celular"/>
          <p:cNvPicPr>
            <a:picLocks noChangeAspect="1" noChangeArrowheads="1"/>
          </p:cNvPicPr>
          <p:nvPr/>
        </p:nvPicPr>
        <p:blipFill>
          <a:blip r:embed="rId4" cstate="print"/>
          <a:srcRect/>
          <a:stretch>
            <a:fillRect/>
          </a:stretch>
        </p:blipFill>
        <p:spPr bwMode="auto">
          <a:xfrm>
            <a:off x="5652120" y="3573016"/>
            <a:ext cx="2304256" cy="2276872"/>
          </a:xfrm>
          <a:prstGeom prst="rect">
            <a:avLst/>
          </a:prstGeom>
          <a:noFill/>
        </p:spPr>
      </p:pic>
      <p:pic>
        <p:nvPicPr>
          <p:cNvPr id="11" name="10 Imagen"/>
          <p:cNvPicPr/>
          <p:nvPr/>
        </p:nvPicPr>
        <p:blipFill>
          <a:blip r:embed="rId5" cstate="print"/>
          <a:srcRect l="10551" t="23388" r="15012" b="52230"/>
          <a:stretch>
            <a:fillRect/>
          </a:stretch>
        </p:blipFill>
        <p:spPr bwMode="auto">
          <a:xfrm>
            <a:off x="395536" y="1268760"/>
            <a:ext cx="4968552" cy="374441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611560" y="980728"/>
            <a:ext cx="7992888" cy="4785926"/>
          </a:xfrm>
          <a:prstGeom prst="rect">
            <a:avLst/>
          </a:prstGeom>
        </p:spPr>
        <p:txBody>
          <a:bodyPr wrap="square">
            <a:spAutoFit/>
          </a:bodyPr>
          <a:lstStyle/>
          <a:p>
            <a:pPr lvl="0" algn="ctr" fontAlgn="base">
              <a:spcBef>
                <a:spcPct val="0"/>
              </a:spcBef>
              <a:spcAft>
                <a:spcPct val="0"/>
              </a:spcAft>
            </a:pPr>
            <a:r>
              <a:rPr lang="es-ES" sz="2000" b="1" dirty="0">
                <a:solidFill>
                  <a:srgbClr val="FF0000"/>
                </a:solidFill>
                <a:latin typeface="Times New Roman" pitchFamily="18" charset="0"/>
                <a:ea typeface="Times New Roman" pitchFamily="18" charset="0"/>
                <a:cs typeface="Times New Roman" pitchFamily="18" charset="0"/>
              </a:rPr>
              <a:t>REGLAMENTO DE SEGURIDAD Y SALUD DE LOS TRABAJADORES Y MEJORAMIENTO DEL MEDIO AMBIENTE DE TRABAJO DECRETO EJECUTIVO 2393</a:t>
            </a:r>
          </a:p>
          <a:p>
            <a:pPr lvl="0" algn="ctr" fontAlgn="base">
              <a:spcBef>
                <a:spcPct val="0"/>
              </a:spcBef>
              <a:spcAft>
                <a:spcPct val="0"/>
              </a:spcAft>
            </a:pPr>
            <a:endParaRPr lang="es-EC" sz="1100" dirty="0">
              <a:solidFill>
                <a:srgbClr val="FF0000"/>
              </a:solidFill>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Art. 11.- OBLIGACIONES DE LOS EMPLEADORES.-</a:t>
            </a:r>
            <a:r>
              <a:rPr lang="es-ES" dirty="0">
                <a:latin typeface="Times New Roman" pitchFamily="18" charset="0"/>
                <a:ea typeface="Times New Roman" pitchFamily="18" charset="0"/>
                <a:cs typeface="Times New Roman" pitchFamily="18" charset="0"/>
              </a:rPr>
              <a:t> Son obligaciones generales de los personeros de las entidades y empresas públicas y privadas, las siguientes:</a:t>
            </a:r>
            <a:endParaRPr lang="es-EC" sz="1100" dirty="0">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1.</a:t>
            </a:r>
            <a:r>
              <a:rPr lang="es-ES" dirty="0">
                <a:latin typeface="Times New Roman" pitchFamily="18" charset="0"/>
                <a:ea typeface="Times New Roman" pitchFamily="18" charset="0"/>
                <a:cs typeface="Times New Roman" pitchFamily="18" charset="0"/>
              </a:rPr>
              <a:t> Cumplir las disposiciones de este Reglamento y demás normas vigentes en materia de prevención de riesgos.</a:t>
            </a:r>
            <a:endParaRPr lang="es-EC" sz="1100" dirty="0">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2.</a:t>
            </a:r>
            <a:r>
              <a:rPr lang="es-ES" dirty="0">
                <a:latin typeface="Times New Roman" pitchFamily="18" charset="0"/>
                <a:ea typeface="Times New Roman" pitchFamily="18" charset="0"/>
                <a:cs typeface="Times New Roman" pitchFamily="18" charset="0"/>
              </a:rPr>
              <a:t> Adoptar las medidas necesarias para la prevención de los riesgos que puedan afectar a la salud y al bienestar de los trabajadores en los lugares de trabajo de su responsabilidad. </a:t>
            </a:r>
          </a:p>
          <a:p>
            <a:pPr lvl="0" algn="just" eaLnBrk="0" fontAlgn="base" hangingPunct="0">
              <a:spcBef>
                <a:spcPct val="0"/>
              </a:spcBef>
              <a:spcAft>
                <a:spcPct val="0"/>
              </a:spcAft>
            </a:pPr>
            <a:r>
              <a:rPr lang="es-ES" b="1" dirty="0">
                <a:latin typeface="Times New Roman" pitchFamily="18" charset="0"/>
                <a:cs typeface="Times New Roman" pitchFamily="18" charset="0"/>
              </a:rPr>
              <a:t>5.- </a:t>
            </a:r>
            <a:r>
              <a:rPr lang="es-ES" dirty="0">
                <a:latin typeface="Times New Roman" pitchFamily="18" charset="0"/>
                <a:cs typeface="Times New Roman" pitchFamily="18" charset="0"/>
              </a:rPr>
              <a:t>Entregar </a:t>
            </a:r>
            <a:r>
              <a:rPr lang="es-EC" dirty="0">
                <a:latin typeface="Times New Roman" pitchFamily="18" charset="0"/>
                <a:cs typeface="Times New Roman" pitchFamily="18" charset="0"/>
              </a:rPr>
              <a:t>gratuitamente a sus trabajadores vestido adecuado para el trabajo y los medios de protección personal y colectiva necesarios. </a:t>
            </a:r>
          </a:p>
          <a:p>
            <a:pPr lvl="0" algn="just" eaLnBrk="0" fontAlgn="base" hangingPunct="0">
              <a:spcBef>
                <a:spcPct val="0"/>
              </a:spcBef>
              <a:spcAft>
                <a:spcPct val="0"/>
              </a:spcAft>
            </a:pPr>
            <a:endParaRPr lang="es-EC" b="1" dirty="0">
              <a:latin typeface="Times New Roman" pitchFamily="18" charset="0"/>
              <a:cs typeface="Times New Roman" pitchFamily="18" charset="0"/>
            </a:endParaRPr>
          </a:p>
          <a:p>
            <a:pPr lvl="0" algn="ctr" eaLnBrk="0" fontAlgn="base" hangingPunct="0">
              <a:spcBef>
                <a:spcPct val="0"/>
              </a:spcBef>
              <a:spcAft>
                <a:spcPct val="0"/>
              </a:spcAft>
            </a:pPr>
            <a:r>
              <a:rPr lang="es-EC" b="1" i="1" dirty="0">
                <a:solidFill>
                  <a:srgbClr val="FF0000"/>
                </a:solidFill>
                <a:latin typeface="Times New Roman" pitchFamily="18" charset="0"/>
                <a:cs typeface="Times New Roman" pitchFamily="18" charset="0"/>
              </a:rPr>
              <a:t>Instruir al personal a su cargo sobre los riesgos específicos de los distintos puestos de trabajo y las medidas de prevención a adoptar</a:t>
            </a:r>
          </a:p>
        </p:txBody>
      </p:sp>
      <p:sp>
        <p:nvSpPr>
          <p:cNvPr id="6" name="5 Rectángulo"/>
          <p:cNvSpPr/>
          <p:nvPr/>
        </p:nvSpPr>
        <p:spPr>
          <a:xfrm>
            <a:off x="467544" y="404664"/>
            <a:ext cx="3309704" cy="369332"/>
          </a:xfrm>
          <a:prstGeom prst="rect">
            <a:avLst/>
          </a:prstGeom>
        </p:spPr>
        <p:txBody>
          <a:bodyPr wrap="square">
            <a:spAutoFit/>
          </a:bodyPr>
          <a:lstStyle/>
          <a:p>
            <a:r>
              <a:rPr lang="es-ES" b="1" dirty="0">
                <a:solidFill>
                  <a:srgbClr val="FF0000"/>
                </a:solidFill>
                <a:latin typeface="Times New Roman" pitchFamily="18" charset="0"/>
                <a:ea typeface="Times New Roman" pitchFamily="18" charset="0"/>
                <a:cs typeface="Times New Roman" pitchFamily="18" charset="0"/>
              </a:rPr>
              <a:t>NORMATIVA LEGAL </a:t>
            </a:r>
            <a:endParaRPr lang="es-EC"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oronavirus: Tips para limpiar tu auto contra contagio de Covid-19 ..."/>
          <p:cNvPicPr>
            <a:picLocks noChangeAspect="1" noChangeArrowheads="1"/>
          </p:cNvPicPr>
          <p:nvPr/>
        </p:nvPicPr>
        <p:blipFill>
          <a:blip r:embed="rId2" cstate="print"/>
          <a:srcRect l="6762" b="11801"/>
          <a:stretch>
            <a:fillRect/>
          </a:stretch>
        </p:blipFill>
        <p:spPr bwMode="auto">
          <a:xfrm>
            <a:off x="2627784" y="260648"/>
            <a:ext cx="6120680" cy="5688632"/>
          </a:xfrm>
          <a:prstGeom prst="rect">
            <a:avLst/>
          </a:prstGeom>
          <a:noFill/>
        </p:spPr>
      </p:pic>
      <p:pic>
        <p:nvPicPr>
          <p:cNvPr id="5" name="Picture 4" descr="Cómo se puede prevenir el Coronavirus (COVID-19)? - Quora"/>
          <p:cNvPicPr>
            <a:picLocks noChangeAspect="1" noChangeArrowheads="1"/>
          </p:cNvPicPr>
          <p:nvPr/>
        </p:nvPicPr>
        <p:blipFill>
          <a:blip r:embed="rId3" cstate="print"/>
          <a:srcRect l="36609" t="66693" r="37764" b="10571"/>
          <a:stretch>
            <a:fillRect/>
          </a:stretch>
        </p:blipFill>
        <p:spPr bwMode="auto">
          <a:xfrm>
            <a:off x="179512" y="260648"/>
            <a:ext cx="1800200" cy="201622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5" name="4 Rectángulo"/>
          <p:cNvSpPr/>
          <p:nvPr/>
        </p:nvSpPr>
        <p:spPr>
          <a:xfrm>
            <a:off x="467544" y="692696"/>
            <a:ext cx="8064896" cy="369332"/>
          </a:xfrm>
          <a:prstGeom prst="rect">
            <a:avLst/>
          </a:prstGeom>
        </p:spPr>
        <p:txBody>
          <a:bodyPr wrap="square">
            <a:spAutoFit/>
          </a:bodyPr>
          <a:lstStyle/>
          <a:p>
            <a:pPr>
              <a:buBlip>
                <a:blip r:embed="rId2"/>
              </a:buBlip>
            </a:pPr>
            <a:r>
              <a:rPr lang="es-ES" dirty="0">
                <a:latin typeface="Times New Roman" pitchFamily="18" charset="0"/>
                <a:cs typeface="Times New Roman" pitchFamily="18" charset="0"/>
              </a:rPr>
              <a:t>Limpiar el área de trabajo usada por un empleado en cada cambio de turno</a:t>
            </a:r>
            <a:endParaRPr lang="es-EC" dirty="0">
              <a:latin typeface="Times New Roman" pitchFamily="18" charset="0"/>
              <a:cs typeface="Times New Roman" pitchFamily="18" charset="0"/>
            </a:endParaRPr>
          </a:p>
        </p:txBody>
      </p:sp>
      <p:pic>
        <p:nvPicPr>
          <p:cNvPr id="2050" name="Picture 2" descr="Cuatro puntos clave que limpiar en la oficina - Gare Limpieza"/>
          <p:cNvPicPr>
            <a:picLocks noChangeAspect="1" noChangeArrowheads="1"/>
          </p:cNvPicPr>
          <p:nvPr/>
        </p:nvPicPr>
        <p:blipFill>
          <a:blip r:embed="rId3" cstate="print"/>
          <a:srcRect/>
          <a:stretch>
            <a:fillRect/>
          </a:stretch>
        </p:blipFill>
        <p:spPr bwMode="auto">
          <a:xfrm>
            <a:off x="2195736" y="1412776"/>
            <a:ext cx="4569024" cy="3043042"/>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322203"/>
            <a:ext cx="86409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tabLst>
                <a:tab pos="571500" algn="l"/>
              </a:tabLst>
            </a:pPr>
            <a:r>
              <a:rPr lang="es-ES" sz="2400" b="1" dirty="0">
                <a:solidFill>
                  <a:srgbClr val="FF0000"/>
                </a:solidFill>
                <a:latin typeface="Times New Roman" pitchFamily="18" charset="0"/>
                <a:cs typeface="Times New Roman" pitchFamily="18" charset="0"/>
              </a:rPr>
              <a:t>MEDIDAS EXTRA LABORALES: DESPUÉS DE IR AL LUGAR DEL TRABAJO</a:t>
            </a:r>
            <a:endParaRPr kumimoji="0" lang="es-ES" sz="2400" b="1"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3" name="2 Rectángulo"/>
          <p:cNvSpPr/>
          <p:nvPr/>
        </p:nvSpPr>
        <p:spPr>
          <a:xfrm>
            <a:off x="395536" y="1412776"/>
            <a:ext cx="7920880" cy="923330"/>
          </a:xfrm>
          <a:prstGeom prst="rect">
            <a:avLst/>
          </a:prstGeom>
        </p:spPr>
        <p:txBody>
          <a:bodyPr wrap="square">
            <a:spAutoFit/>
          </a:bodyPr>
          <a:lstStyle/>
          <a:p>
            <a:pPr algn="just">
              <a:buBlip>
                <a:blip r:embed="rId2"/>
              </a:buBlip>
            </a:pPr>
            <a:r>
              <a:rPr lang="es-ES" dirty="0">
                <a:latin typeface="Times New Roman" pitchFamily="18" charset="0"/>
                <a:cs typeface="Times New Roman" pitchFamily="18" charset="0"/>
              </a:rPr>
              <a:t>Los trabajadores deberán cuidar las distancias y las medidas de prevención de contagios e higiene en el hogar, mayormente si conviven con personas de grupos vulnerables.</a:t>
            </a:r>
            <a:endParaRPr lang="es-EC" dirty="0">
              <a:latin typeface="Times New Roman" pitchFamily="18" charset="0"/>
              <a:cs typeface="Times New Roman" pitchFamily="18" charset="0"/>
            </a:endParaRPr>
          </a:p>
        </p:txBody>
      </p:sp>
      <p:pic>
        <p:nvPicPr>
          <p:cNvPr id="1029" name="Picture 5" descr="Obligatorio mantener distancia 2 metros"/>
          <p:cNvPicPr>
            <a:picLocks noChangeAspect="1" noChangeArrowheads="1"/>
          </p:cNvPicPr>
          <p:nvPr/>
        </p:nvPicPr>
        <p:blipFill>
          <a:blip r:embed="rId3" cstate="print"/>
          <a:srcRect l="19996" t="6603" r="19307" b="5914"/>
          <a:stretch>
            <a:fillRect/>
          </a:stretch>
        </p:blipFill>
        <p:spPr bwMode="auto">
          <a:xfrm>
            <a:off x="3635896" y="2708920"/>
            <a:ext cx="2376264" cy="3424996"/>
          </a:xfrm>
          <a:prstGeom prst="rect">
            <a:avLst/>
          </a:prstGeom>
          <a:ln>
            <a:noFill/>
          </a:ln>
          <a:effectLst>
            <a:outerShdw blurRad="292100" dist="139700" dir="2700000" algn="tl" rotWithShape="0">
              <a:srgbClr val="333333">
                <a:alpha val="65000"/>
              </a:srgbClr>
            </a:outerShdw>
          </a:effectLst>
        </p:spPr>
      </p:pic>
      <p:sp>
        <p:nvSpPr>
          <p:cNvPr id="6" name="5 Rectángulo"/>
          <p:cNvSpPr/>
          <p:nvPr/>
        </p:nvSpPr>
        <p:spPr>
          <a:xfrm>
            <a:off x="1043608" y="3861048"/>
            <a:ext cx="2378087" cy="369332"/>
          </a:xfrm>
          <a:prstGeom prst="rect">
            <a:avLst/>
          </a:prstGeom>
        </p:spPr>
        <p:txBody>
          <a:bodyPr wrap="none">
            <a:spAutoFit/>
          </a:bodyPr>
          <a:lstStyle/>
          <a:p>
            <a:r>
              <a:rPr lang="es-ES" b="1" dirty="0">
                <a:solidFill>
                  <a:srgbClr val="FF0000"/>
                </a:solidFill>
              </a:rPr>
              <a:t>SEÑAL DE OBLIGACIÓN</a:t>
            </a:r>
            <a:endParaRPr lang="es-EC" dirty="0"/>
          </a:p>
        </p:txBody>
      </p:sp>
      <p:sp>
        <p:nvSpPr>
          <p:cNvPr id="7" name="6 Flecha derecha"/>
          <p:cNvSpPr/>
          <p:nvPr/>
        </p:nvSpPr>
        <p:spPr>
          <a:xfrm>
            <a:off x="1259632" y="4365104"/>
            <a:ext cx="2160240"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C"/>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404664"/>
            <a:ext cx="7920880" cy="646331"/>
          </a:xfrm>
          <a:prstGeom prst="rect">
            <a:avLst/>
          </a:prstGeom>
        </p:spPr>
        <p:txBody>
          <a:bodyPr wrap="square">
            <a:spAutoFit/>
          </a:bodyPr>
          <a:lstStyle/>
          <a:p>
            <a:pPr algn="just">
              <a:buBlip>
                <a:blip r:embed="rId2"/>
              </a:buBlip>
            </a:pPr>
            <a:r>
              <a:rPr lang="es-ES" dirty="0">
                <a:latin typeface="Times New Roman" pitchFamily="18" charset="0"/>
                <a:cs typeface="Times New Roman" pitchFamily="18" charset="0"/>
              </a:rPr>
              <a:t>Evitar salir de casa innecesariamente, use medios alternativos como servicios en línea</a:t>
            </a:r>
            <a:endParaRPr lang="es-EC" dirty="0">
              <a:latin typeface="Times New Roman" pitchFamily="18" charset="0"/>
              <a:cs typeface="Times New Roman" pitchFamily="18" charset="0"/>
            </a:endParaRPr>
          </a:p>
        </p:txBody>
      </p:sp>
      <p:pic>
        <p:nvPicPr>
          <p:cNvPr id="37890" name="Picture 2" descr="Top 10 de páginas web y apps para hacer compras en línea"/>
          <p:cNvPicPr>
            <a:picLocks noChangeAspect="1" noChangeArrowheads="1"/>
          </p:cNvPicPr>
          <p:nvPr/>
        </p:nvPicPr>
        <p:blipFill>
          <a:blip r:embed="rId3" cstate="print"/>
          <a:srcRect/>
          <a:stretch>
            <a:fillRect/>
          </a:stretch>
        </p:blipFill>
        <p:spPr bwMode="auto">
          <a:xfrm>
            <a:off x="2123728" y="1268760"/>
            <a:ext cx="4693196" cy="429608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3528" y="332656"/>
            <a:ext cx="8208912" cy="6186309"/>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Lavado de manos correcto, usando jabón líquido de manos</a:t>
            </a:r>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endParaRPr lang="es-ES" dirty="0"/>
          </a:p>
          <a:p>
            <a:pPr lvl="1" algn="just"/>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p:txBody>
      </p:sp>
      <p:pic>
        <p:nvPicPr>
          <p:cNvPr id="38914" name="Picture 2" descr="Covid-19: La técnica para lavarse las manos correctamente y evitar ..."/>
          <p:cNvPicPr>
            <a:picLocks noChangeAspect="1" noChangeArrowheads="1"/>
          </p:cNvPicPr>
          <p:nvPr/>
        </p:nvPicPr>
        <p:blipFill>
          <a:blip r:embed="rId3" cstate="print"/>
          <a:srcRect/>
          <a:stretch>
            <a:fillRect/>
          </a:stretch>
        </p:blipFill>
        <p:spPr bwMode="auto">
          <a:xfrm>
            <a:off x="3491880" y="1412776"/>
            <a:ext cx="4248472" cy="2376264"/>
          </a:xfrm>
          <a:prstGeom prst="rect">
            <a:avLst/>
          </a:prstGeom>
          <a:noFill/>
        </p:spPr>
      </p:pic>
      <p:pic>
        <p:nvPicPr>
          <p:cNvPr id="10" name="Picture 2" descr="Señaléticas Instrucciones Uso Gel Antibacterial - U$S 1,68 en ..."/>
          <p:cNvPicPr>
            <a:picLocks noChangeAspect="1" noChangeArrowheads="1"/>
          </p:cNvPicPr>
          <p:nvPr/>
        </p:nvPicPr>
        <p:blipFill>
          <a:blip r:embed="rId4" cstate="print"/>
          <a:srcRect l="24797" t="10465" r="24654" b="21399"/>
          <a:stretch>
            <a:fillRect/>
          </a:stretch>
        </p:blipFill>
        <p:spPr bwMode="auto">
          <a:xfrm>
            <a:off x="827584" y="1196752"/>
            <a:ext cx="2376264" cy="2851042"/>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404664"/>
            <a:ext cx="7776864" cy="341632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Se recomienda el uso de toallas de mano de papel desechable</a:t>
            </a:r>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p:txBody>
      </p:sp>
      <p:pic>
        <p:nvPicPr>
          <p:cNvPr id="38918" name="Picture 6" descr="Las toallas de papel de un solo uso, las más eficaces contra las ..."/>
          <p:cNvPicPr>
            <a:picLocks noChangeAspect="1" noChangeArrowheads="1"/>
          </p:cNvPicPr>
          <p:nvPr/>
        </p:nvPicPr>
        <p:blipFill>
          <a:blip r:embed="rId3" cstate="print"/>
          <a:srcRect/>
          <a:stretch>
            <a:fillRect/>
          </a:stretch>
        </p:blipFill>
        <p:spPr bwMode="auto">
          <a:xfrm>
            <a:off x="1691680" y="980728"/>
            <a:ext cx="4876800" cy="2232248"/>
          </a:xfrm>
          <a:prstGeom prst="rect">
            <a:avLst/>
          </a:prstGeom>
          <a:noFill/>
        </p:spPr>
      </p:pic>
      <p:sp>
        <p:nvSpPr>
          <p:cNvPr id="5" name="4 Rectángulo"/>
          <p:cNvSpPr/>
          <p:nvPr/>
        </p:nvSpPr>
        <p:spPr>
          <a:xfrm>
            <a:off x="395536" y="3429000"/>
            <a:ext cx="8748464" cy="369332"/>
          </a:xfrm>
          <a:prstGeom prst="rect">
            <a:avLst/>
          </a:prstGeom>
        </p:spPr>
        <p:txBody>
          <a:bodyPr wrap="square">
            <a:spAutoFit/>
          </a:bodyPr>
          <a:lstStyle/>
          <a:p>
            <a:pPr algn="just">
              <a:buBlip>
                <a:blip r:embed="rId2"/>
              </a:buBlip>
            </a:pPr>
            <a:r>
              <a:rPr lang="es-ES" dirty="0">
                <a:latin typeface="Times New Roman" pitchFamily="18" charset="0"/>
                <a:cs typeface="Times New Roman" pitchFamily="18" charset="0"/>
              </a:rPr>
              <a:t>Se recomienda el cambio frecuente de toalla de manos</a:t>
            </a:r>
          </a:p>
        </p:txBody>
      </p:sp>
      <p:pic>
        <p:nvPicPr>
          <p:cNvPr id="6" name="Picture 4" descr="Toallas de cocina de taza de té de encaje, toallas de cocina ..."/>
          <p:cNvPicPr>
            <a:picLocks noChangeAspect="1" noChangeArrowheads="1"/>
          </p:cNvPicPr>
          <p:nvPr/>
        </p:nvPicPr>
        <p:blipFill>
          <a:blip r:embed="rId4" cstate="print"/>
          <a:srcRect/>
          <a:stretch>
            <a:fillRect/>
          </a:stretch>
        </p:blipFill>
        <p:spPr bwMode="auto">
          <a:xfrm>
            <a:off x="2339752" y="3933056"/>
            <a:ext cx="4133106" cy="275540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404664"/>
            <a:ext cx="8568952" cy="369332"/>
          </a:xfrm>
          <a:prstGeom prst="rect">
            <a:avLst/>
          </a:prstGeom>
        </p:spPr>
        <p:txBody>
          <a:bodyPr wrap="square">
            <a:spAutoFit/>
          </a:bodyPr>
          <a:lstStyle/>
          <a:p>
            <a:pPr lvl="1" algn="just">
              <a:buBlip>
                <a:blip r:embed="rId2"/>
              </a:buBlip>
            </a:pPr>
            <a:r>
              <a:rPr lang="es-ES" dirty="0"/>
              <a:t>Uso de gel desinfectante con base en alcohol superior al 70%.</a:t>
            </a:r>
            <a:endParaRPr lang="es-EC" dirty="0"/>
          </a:p>
        </p:txBody>
      </p:sp>
      <p:pic>
        <p:nvPicPr>
          <p:cNvPr id="8" name="Picture 8" descr="La imagen puede contener: texto que dice &quot;GEL ANTIBACTERIAL&quot;"/>
          <p:cNvPicPr>
            <a:picLocks noChangeAspect="1" noChangeArrowheads="1"/>
          </p:cNvPicPr>
          <p:nvPr/>
        </p:nvPicPr>
        <p:blipFill>
          <a:blip r:embed="rId3" cstate="print"/>
          <a:srcRect/>
          <a:stretch>
            <a:fillRect/>
          </a:stretch>
        </p:blipFill>
        <p:spPr bwMode="auto">
          <a:xfrm>
            <a:off x="467544" y="1556792"/>
            <a:ext cx="3068960" cy="3068960"/>
          </a:xfrm>
          <a:prstGeom prst="rect">
            <a:avLst/>
          </a:prstGeom>
          <a:noFill/>
        </p:spPr>
      </p:pic>
      <p:pic>
        <p:nvPicPr>
          <p:cNvPr id="39938" name="Picture 2" descr="Emborracharse con gel para manos, una moda que crece en EU"/>
          <p:cNvPicPr>
            <a:picLocks noChangeAspect="1" noChangeArrowheads="1"/>
          </p:cNvPicPr>
          <p:nvPr/>
        </p:nvPicPr>
        <p:blipFill>
          <a:blip r:embed="rId4" cstate="print"/>
          <a:srcRect/>
          <a:stretch>
            <a:fillRect/>
          </a:stretch>
        </p:blipFill>
        <p:spPr bwMode="auto">
          <a:xfrm>
            <a:off x="4283968" y="1628800"/>
            <a:ext cx="4379640" cy="2627784"/>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AutoShape 4" descr="SEÑALAMIENTOS ECOLOGIC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40966" name="AutoShape 6" descr="SEÑALAMIENTOS ECOLOGIC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8" name="7 Rectángulo"/>
          <p:cNvSpPr/>
          <p:nvPr/>
        </p:nvSpPr>
        <p:spPr>
          <a:xfrm>
            <a:off x="611560" y="260648"/>
            <a:ext cx="3612977" cy="369332"/>
          </a:xfrm>
          <a:prstGeom prst="rect">
            <a:avLst/>
          </a:prstGeom>
        </p:spPr>
        <p:txBody>
          <a:bodyPr wrap="none">
            <a:spAutoFit/>
          </a:bodyPr>
          <a:lstStyle/>
          <a:p>
            <a:pPr marL="342900" indent="-342900">
              <a:buBlip>
                <a:blip r:embed="rId2"/>
              </a:buBlip>
            </a:pPr>
            <a:r>
              <a:rPr lang="es-ES" dirty="0">
                <a:latin typeface="Times New Roman" pitchFamily="18" charset="0"/>
                <a:cs typeface="Times New Roman" pitchFamily="18" charset="0"/>
              </a:rPr>
              <a:t>Evitar el saludo con beso o mano</a:t>
            </a:r>
            <a:endParaRPr lang="es-EC" dirty="0">
              <a:latin typeface="Times New Roman" pitchFamily="18" charset="0"/>
              <a:cs typeface="Times New Roman" pitchFamily="18" charset="0"/>
            </a:endParaRPr>
          </a:p>
        </p:txBody>
      </p:sp>
      <p:pic>
        <p:nvPicPr>
          <p:cNvPr id="40970" name="Picture 10" descr="Ministerio de Salud de Costa Rica on Twitter: &quot;Para prevenir ..."/>
          <p:cNvPicPr>
            <a:picLocks noChangeAspect="1" noChangeArrowheads="1"/>
          </p:cNvPicPr>
          <p:nvPr/>
        </p:nvPicPr>
        <p:blipFill>
          <a:blip r:embed="rId3" cstate="print"/>
          <a:srcRect/>
          <a:stretch>
            <a:fillRect/>
          </a:stretch>
        </p:blipFill>
        <p:spPr bwMode="auto">
          <a:xfrm>
            <a:off x="1187624" y="764704"/>
            <a:ext cx="6120680" cy="54006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5536" y="332656"/>
            <a:ext cx="4166333"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tocar ojos, nariz y boca, no escupir</a:t>
            </a:r>
            <a:endParaRPr lang="es-EC" dirty="0">
              <a:latin typeface="Times New Roman" pitchFamily="18" charset="0"/>
              <a:cs typeface="Times New Roman" pitchFamily="18" charset="0"/>
            </a:endParaRPr>
          </a:p>
        </p:txBody>
      </p:sp>
      <p:sp>
        <p:nvSpPr>
          <p:cNvPr id="43010" name="AutoShape 2" descr="GUÍA DE ACCIÓN PARA LOS CENTROS DE TRABAJO ANTE EL COVID-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43012" name="Picture 4" descr="Cómo se puede prevenir el Coronavirus (COVID-19)? - Quora"/>
          <p:cNvPicPr>
            <a:picLocks noChangeAspect="1" noChangeArrowheads="1"/>
          </p:cNvPicPr>
          <p:nvPr/>
        </p:nvPicPr>
        <p:blipFill>
          <a:blip r:embed="rId3" cstate="print"/>
          <a:srcRect l="7322" t="66693" r="67052" b="12087"/>
          <a:stretch>
            <a:fillRect/>
          </a:stretch>
        </p:blipFill>
        <p:spPr bwMode="auto">
          <a:xfrm>
            <a:off x="323528" y="4149080"/>
            <a:ext cx="1728192" cy="2016224"/>
          </a:xfrm>
          <a:prstGeom prst="rect">
            <a:avLst/>
          </a:prstGeom>
          <a:noFill/>
        </p:spPr>
      </p:pic>
      <p:sp>
        <p:nvSpPr>
          <p:cNvPr id="43014" name="AutoShape 6" descr="GUÍA DE ACCIÓN PARA LOS CENTROS DE TRABAJO ANTE EL COVID-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43015" name="Picture 7"/>
          <p:cNvPicPr>
            <a:picLocks noChangeAspect="1" noChangeArrowheads="1"/>
          </p:cNvPicPr>
          <p:nvPr/>
        </p:nvPicPr>
        <p:blipFill>
          <a:blip r:embed="rId4" cstate="print"/>
          <a:srcRect l="27944" t="17719" r="29441" b="48813"/>
          <a:stretch>
            <a:fillRect/>
          </a:stretch>
        </p:blipFill>
        <p:spPr bwMode="auto">
          <a:xfrm>
            <a:off x="1259632" y="1196752"/>
            <a:ext cx="5904656" cy="2808312"/>
          </a:xfrm>
          <a:prstGeom prst="rect">
            <a:avLst/>
          </a:prstGeom>
          <a:noFill/>
          <a:ln w="9525">
            <a:noFill/>
            <a:miter lim="800000"/>
            <a:headEnd/>
            <a:tailEnd/>
          </a:ln>
        </p:spPr>
      </p:pic>
      <p:pic>
        <p:nvPicPr>
          <p:cNvPr id="9" name="Picture 4" descr="Cómo se puede prevenir el Coronavirus (COVID-19)? - Quora"/>
          <p:cNvPicPr>
            <a:picLocks noChangeAspect="1" noChangeArrowheads="1"/>
          </p:cNvPicPr>
          <p:nvPr/>
        </p:nvPicPr>
        <p:blipFill>
          <a:blip r:embed="rId3" cstate="print"/>
          <a:srcRect l="67727" t="40925" r="6646" b="36339"/>
          <a:stretch>
            <a:fillRect/>
          </a:stretch>
        </p:blipFill>
        <p:spPr bwMode="auto">
          <a:xfrm>
            <a:off x="7308304" y="260648"/>
            <a:ext cx="1512168" cy="1872208"/>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3789435"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compartir alimentos o bebidas</a:t>
            </a:r>
            <a:endParaRPr lang="es-EC" dirty="0">
              <a:latin typeface="Times New Roman" pitchFamily="18" charset="0"/>
              <a:cs typeface="Times New Roman" pitchFamily="18" charset="0"/>
            </a:endParaRPr>
          </a:p>
        </p:txBody>
      </p:sp>
      <p:pic>
        <p:nvPicPr>
          <p:cNvPr id="47106" name="Picture 2" descr="SEMERGEN | Los consejos de SEMERGEN para evitar el contagio del ..."/>
          <p:cNvPicPr>
            <a:picLocks noChangeAspect="1" noChangeArrowheads="1"/>
          </p:cNvPicPr>
          <p:nvPr/>
        </p:nvPicPr>
        <p:blipFill>
          <a:blip r:embed="rId3" cstate="print"/>
          <a:srcRect l="7088" t="70119" r="68924" b="18541"/>
          <a:stretch>
            <a:fillRect/>
          </a:stretch>
        </p:blipFill>
        <p:spPr bwMode="auto">
          <a:xfrm>
            <a:off x="4427984" y="2348880"/>
            <a:ext cx="864096" cy="1021204"/>
          </a:xfrm>
          <a:prstGeom prst="rect">
            <a:avLst/>
          </a:prstGeom>
          <a:noFill/>
        </p:spPr>
      </p:pic>
      <p:pic>
        <p:nvPicPr>
          <p:cNvPr id="6" name="Picture 2" descr="SEMERGEN | Los consejos de SEMERGEN para evitar el contagio del ..."/>
          <p:cNvPicPr>
            <a:picLocks noChangeAspect="1" noChangeArrowheads="1"/>
          </p:cNvPicPr>
          <p:nvPr/>
        </p:nvPicPr>
        <p:blipFill>
          <a:blip r:embed="rId3" cstate="print"/>
          <a:srcRect t="44605" r="69288" b="45000"/>
          <a:stretch>
            <a:fillRect/>
          </a:stretch>
        </p:blipFill>
        <p:spPr bwMode="auto">
          <a:xfrm>
            <a:off x="4355976" y="188640"/>
            <a:ext cx="936104" cy="792088"/>
          </a:xfrm>
          <a:prstGeom prst="rect">
            <a:avLst/>
          </a:prstGeom>
          <a:noFill/>
        </p:spPr>
      </p:pic>
      <p:sp>
        <p:nvSpPr>
          <p:cNvPr id="7" name="6 Rectángulo"/>
          <p:cNvSpPr/>
          <p:nvPr/>
        </p:nvSpPr>
        <p:spPr>
          <a:xfrm>
            <a:off x="539552" y="1340768"/>
            <a:ext cx="3187604"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viajar a zonas afectadas </a:t>
            </a:r>
            <a:endParaRPr lang="es-EC" dirty="0">
              <a:latin typeface="Times New Roman" pitchFamily="18" charset="0"/>
              <a:cs typeface="Times New Roman" pitchFamily="18" charset="0"/>
            </a:endParaRPr>
          </a:p>
        </p:txBody>
      </p:sp>
      <p:pic>
        <p:nvPicPr>
          <p:cNvPr id="8" name="Picture 2" descr="SEMERGEN | Los consejos de SEMERGEN para evitar el contagio del ..."/>
          <p:cNvPicPr>
            <a:picLocks noChangeAspect="1" noChangeArrowheads="1"/>
          </p:cNvPicPr>
          <p:nvPr/>
        </p:nvPicPr>
        <p:blipFill>
          <a:blip r:embed="rId3" cstate="print"/>
          <a:srcRect l="7088" t="57725" r="71650" b="32825"/>
          <a:stretch>
            <a:fillRect/>
          </a:stretch>
        </p:blipFill>
        <p:spPr bwMode="auto">
          <a:xfrm>
            <a:off x="4427984" y="1412776"/>
            <a:ext cx="792088" cy="720080"/>
          </a:xfrm>
          <a:prstGeom prst="rect">
            <a:avLst/>
          </a:prstGeom>
          <a:noFill/>
        </p:spPr>
      </p:pic>
      <p:sp>
        <p:nvSpPr>
          <p:cNvPr id="9" name="8 Rectángulo"/>
          <p:cNvSpPr/>
          <p:nvPr/>
        </p:nvSpPr>
        <p:spPr>
          <a:xfrm>
            <a:off x="539552" y="2492896"/>
            <a:ext cx="3382016"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zonas de poca ventilación </a:t>
            </a:r>
            <a:endParaRPr lang="es-EC" dirty="0">
              <a:latin typeface="Times New Roman" pitchFamily="18" charset="0"/>
              <a:cs typeface="Times New Roman" pitchFamily="18" charset="0"/>
            </a:endParaRPr>
          </a:p>
        </p:txBody>
      </p:sp>
      <p:pic>
        <p:nvPicPr>
          <p:cNvPr id="12" name="Picture 2" descr="SEMERGEN | Los consejos de SEMERGEN para evitar el contagio del ..."/>
          <p:cNvPicPr>
            <a:picLocks noChangeAspect="1" noChangeArrowheads="1"/>
          </p:cNvPicPr>
          <p:nvPr/>
        </p:nvPicPr>
        <p:blipFill>
          <a:blip r:embed="rId3" cstate="print"/>
          <a:srcRect l="7087" t="82227" r="69288" b="6256"/>
          <a:stretch>
            <a:fillRect/>
          </a:stretch>
        </p:blipFill>
        <p:spPr bwMode="auto">
          <a:xfrm>
            <a:off x="4499992" y="3717032"/>
            <a:ext cx="720080" cy="864096"/>
          </a:xfrm>
          <a:prstGeom prst="rect">
            <a:avLst/>
          </a:prstGeom>
          <a:noFill/>
        </p:spPr>
      </p:pic>
      <p:sp>
        <p:nvSpPr>
          <p:cNvPr id="13" name="12 Rectángulo"/>
          <p:cNvSpPr/>
          <p:nvPr/>
        </p:nvSpPr>
        <p:spPr>
          <a:xfrm>
            <a:off x="611560" y="3717032"/>
            <a:ext cx="2691699"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Mantener la tranquilidad</a:t>
            </a:r>
            <a:endParaRPr lang="es-EC"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332656"/>
            <a:ext cx="8280920" cy="2108269"/>
          </a:xfrm>
          <a:prstGeom prst="rect">
            <a:avLst/>
          </a:prstGeom>
        </p:spPr>
        <p:txBody>
          <a:bodyPr wrap="square">
            <a:spAutoFit/>
          </a:bodyPr>
          <a:lstStyle/>
          <a:p>
            <a:pPr lvl="0" algn="just" eaLnBrk="0" fontAlgn="base" hangingPunct="0">
              <a:spcBef>
                <a:spcPct val="0"/>
              </a:spcBef>
              <a:spcAft>
                <a:spcPct val="0"/>
              </a:spcAft>
            </a:pPr>
            <a:r>
              <a:rPr lang="es-ES" b="1" dirty="0">
                <a:solidFill>
                  <a:srgbClr val="FF0000"/>
                </a:solidFill>
                <a:latin typeface="Times New Roman" pitchFamily="18" charset="0"/>
                <a:ea typeface="Times New Roman" pitchFamily="18" charset="0"/>
                <a:cs typeface="Times New Roman" pitchFamily="18" charset="0"/>
              </a:rPr>
              <a:t>Art. 13.- OBLIGACIONES DE LOS TRABAJADORES</a:t>
            </a:r>
          </a:p>
          <a:p>
            <a:pPr lvl="0" algn="just" eaLnBrk="0" fontAlgn="base" hangingPunct="0">
              <a:spcBef>
                <a:spcPct val="0"/>
              </a:spcBef>
              <a:spcAft>
                <a:spcPct val="0"/>
              </a:spcAft>
            </a:pPr>
            <a:endParaRPr lang="es-EC" sz="1100" dirty="0">
              <a:solidFill>
                <a:srgbClr val="FF0000"/>
              </a:solidFill>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3.-</a:t>
            </a:r>
            <a:r>
              <a:rPr lang="es-ES" dirty="0">
                <a:latin typeface="Times New Roman" pitchFamily="18" charset="0"/>
                <a:ea typeface="Times New Roman" pitchFamily="18" charset="0"/>
                <a:cs typeface="Times New Roman" pitchFamily="18" charset="0"/>
              </a:rPr>
              <a:t> Usar correctamente los medios de protección personal y colectiva proporcionados por la empresa y cuidar de su conservación.</a:t>
            </a:r>
          </a:p>
          <a:p>
            <a:pPr lvl="0" algn="just" eaLnBrk="0" fontAlgn="base" hangingPunct="0">
              <a:spcBef>
                <a:spcPct val="0"/>
              </a:spcBef>
              <a:spcAft>
                <a:spcPct val="0"/>
              </a:spcAft>
            </a:pPr>
            <a:endParaRPr lang="es-ES" dirty="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es-EC" sz="1600" b="1" dirty="0">
                <a:latin typeface="Times New Roman" pitchFamily="18" charset="0"/>
                <a:cs typeface="Times New Roman" pitchFamily="18" charset="0"/>
              </a:rPr>
              <a:t>4.-</a:t>
            </a:r>
            <a:r>
              <a:rPr lang="es-EC" sz="1600" dirty="0">
                <a:latin typeface="Times New Roman" pitchFamily="18" charset="0"/>
                <a:cs typeface="Times New Roman" pitchFamily="18" charset="0"/>
              </a:rPr>
              <a:t>Informar al empleador de las averías y riesgos que puedan ocasionar accidentes de trabajo. Si éste no adoptase las medidas pertinentes, comunicar a la Autoridad Laboral competente a fin de que adopte las medidas adecuadas y oportunas. </a:t>
            </a:r>
            <a:endParaRPr lang="es-ES" sz="1600" dirty="0">
              <a:latin typeface="Times New Roman" pitchFamily="18" charset="0"/>
              <a:cs typeface="Times New Roman" pitchFamily="18" charset="0"/>
            </a:endParaRPr>
          </a:p>
        </p:txBody>
      </p:sp>
      <p:sp>
        <p:nvSpPr>
          <p:cNvPr id="5" name="4 Rectángulo"/>
          <p:cNvSpPr/>
          <p:nvPr/>
        </p:nvSpPr>
        <p:spPr>
          <a:xfrm>
            <a:off x="251520" y="2852936"/>
            <a:ext cx="7920880" cy="369332"/>
          </a:xfrm>
          <a:prstGeom prst="rect">
            <a:avLst/>
          </a:prstGeom>
        </p:spPr>
        <p:txBody>
          <a:bodyPr wrap="square">
            <a:spAutoFit/>
          </a:bodyPr>
          <a:lstStyle/>
          <a:p>
            <a:r>
              <a:rPr lang="es-EC" b="1" dirty="0">
                <a:solidFill>
                  <a:srgbClr val="FF0000"/>
                </a:solidFill>
                <a:latin typeface="Times New Roman" pitchFamily="18" charset="0"/>
                <a:cs typeface="Times New Roman" pitchFamily="18" charset="0"/>
              </a:rPr>
              <a:t>Art. 14.- DE LOS COMITÉS DE SEGURIDAD E HIGIENE DEL TRABAJO</a:t>
            </a:r>
          </a:p>
        </p:txBody>
      </p:sp>
      <p:sp>
        <p:nvSpPr>
          <p:cNvPr id="6" name="5 Rectángulo"/>
          <p:cNvSpPr/>
          <p:nvPr/>
        </p:nvSpPr>
        <p:spPr>
          <a:xfrm>
            <a:off x="395536" y="3356992"/>
            <a:ext cx="8748464" cy="1200329"/>
          </a:xfrm>
          <a:prstGeom prst="rect">
            <a:avLst/>
          </a:prstGeom>
        </p:spPr>
        <p:txBody>
          <a:bodyPr wrap="square">
            <a:spAutoFit/>
          </a:bodyPr>
          <a:lstStyle/>
          <a:p>
            <a:pPr marL="342900" indent="-342900">
              <a:buAutoNum type="alphaLcParenR"/>
            </a:pPr>
            <a:r>
              <a:rPr lang="es-EC" dirty="0">
                <a:latin typeface="Times New Roman" pitchFamily="18" charset="0"/>
                <a:cs typeface="Times New Roman" pitchFamily="18" charset="0"/>
              </a:rPr>
              <a:t>Promover la observancia de las disposiciones sobre prevención de riesgos profesionales.</a:t>
            </a:r>
          </a:p>
          <a:p>
            <a:pPr marL="342900" indent="-342900"/>
            <a:endParaRPr lang="es-EC" dirty="0">
              <a:latin typeface="Times New Roman" pitchFamily="18" charset="0"/>
              <a:cs typeface="Times New Roman" pitchFamily="18" charset="0"/>
            </a:endParaRPr>
          </a:p>
          <a:p>
            <a:pPr marL="342900" indent="-342900"/>
            <a:r>
              <a:rPr lang="es-EC" b="1" dirty="0"/>
              <a:t>g) </a:t>
            </a:r>
            <a:r>
              <a:rPr lang="es-EC" dirty="0">
                <a:latin typeface="Times New Roman" pitchFamily="18" charset="0"/>
                <a:cs typeface="Times New Roman" pitchFamily="18" charset="0"/>
              </a:rPr>
              <a:t>Analizar las condiciones de trabajo en la empresa y solicitar a sus directivos la adopción de medidas de Higiene y Seguridad en el Trabajo.</a:t>
            </a:r>
          </a:p>
        </p:txBody>
      </p:sp>
      <p:pic>
        <p:nvPicPr>
          <p:cNvPr id="55298" name="Picture 2" descr="Calaméo - Comité de Seguridad y Salud en el Trabajo"/>
          <p:cNvPicPr>
            <a:picLocks noChangeAspect="1" noChangeArrowheads="1"/>
          </p:cNvPicPr>
          <p:nvPr/>
        </p:nvPicPr>
        <p:blipFill>
          <a:blip r:embed="rId2" cstate="print"/>
          <a:srcRect t="19196" b="21358"/>
          <a:stretch>
            <a:fillRect/>
          </a:stretch>
        </p:blipFill>
        <p:spPr bwMode="auto">
          <a:xfrm>
            <a:off x="5652120" y="4509120"/>
            <a:ext cx="2213324" cy="2137411"/>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11560" y="548680"/>
            <a:ext cx="8136904" cy="646331"/>
          </a:xfrm>
          <a:prstGeom prst="rect">
            <a:avLst/>
          </a:prstGeom>
        </p:spPr>
        <p:txBody>
          <a:bodyPr wrap="square">
            <a:spAutoFit/>
          </a:bodyPr>
          <a:lstStyle/>
          <a:p>
            <a:pPr>
              <a:buBlip>
                <a:blip r:embed="rId2"/>
              </a:buBlip>
            </a:pPr>
            <a:r>
              <a:rPr lang="es-ES" dirty="0">
                <a:latin typeface="Times New Roman" pitchFamily="18" charset="0"/>
                <a:cs typeface="Times New Roman" pitchFamily="18" charset="0"/>
              </a:rPr>
              <a:t>En caso de presentar síntomas respiratorios, comuníquese a la línea </a:t>
            </a:r>
            <a:r>
              <a:rPr lang="es-ES" b="1" dirty="0">
                <a:latin typeface="Times New Roman" pitchFamily="18" charset="0"/>
                <a:cs typeface="Times New Roman" pitchFamily="18" charset="0"/>
              </a:rPr>
              <a:t>171 o 911 </a:t>
            </a:r>
            <a:r>
              <a:rPr lang="es-ES" dirty="0">
                <a:latin typeface="Times New Roman" pitchFamily="18" charset="0"/>
                <a:cs typeface="Times New Roman" pitchFamily="18" charset="0"/>
              </a:rPr>
              <a:t>y </a:t>
            </a:r>
            <a:r>
              <a:rPr lang="es-ES" b="1" dirty="0">
                <a:latin typeface="Times New Roman" pitchFamily="18" charset="0"/>
                <a:cs typeface="Times New Roman" pitchFamily="18" charset="0"/>
              </a:rPr>
              <a:t>Avisar al Médico y a la Analista de Seguridad y Salud de la Empresa</a:t>
            </a:r>
            <a:r>
              <a:rPr lang="es-ES" dirty="0"/>
              <a:t>.</a:t>
            </a:r>
            <a:endParaRPr lang="es-EC" dirty="0"/>
          </a:p>
        </p:txBody>
      </p:sp>
      <p:sp>
        <p:nvSpPr>
          <p:cNvPr id="51202" name="AutoShape 2" descr="Como agendar citas médica del Ministerio Salud Pública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51204" name="Picture 4" descr="Como agendar citas médica del Ministerio Salud Pública 2019"/>
          <p:cNvPicPr>
            <a:picLocks noChangeAspect="1" noChangeArrowheads="1"/>
          </p:cNvPicPr>
          <p:nvPr/>
        </p:nvPicPr>
        <p:blipFill>
          <a:blip r:embed="rId3" cstate="print"/>
          <a:srcRect/>
          <a:stretch>
            <a:fillRect/>
          </a:stretch>
        </p:blipFill>
        <p:spPr bwMode="auto">
          <a:xfrm>
            <a:off x="1043608" y="1196752"/>
            <a:ext cx="2857500" cy="1647825"/>
          </a:xfrm>
          <a:prstGeom prst="rect">
            <a:avLst/>
          </a:prstGeom>
          <a:noFill/>
        </p:spPr>
      </p:pic>
      <p:pic>
        <p:nvPicPr>
          <p:cNvPr id="51206" name="Picture 6" descr="Coordinación del ECU 911 permitió la atención oportuna de ..."/>
          <p:cNvPicPr>
            <a:picLocks noChangeAspect="1" noChangeArrowheads="1"/>
          </p:cNvPicPr>
          <p:nvPr/>
        </p:nvPicPr>
        <p:blipFill>
          <a:blip r:embed="rId4" cstate="print"/>
          <a:srcRect/>
          <a:stretch>
            <a:fillRect/>
          </a:stretch>
        </p:blipFill>
        <p:spPr bwMode="auto">
          <a:xfrm>
            <a:off x="4788024" y="980728"/>
            <a:ext cx="2876321" cy="2304296"/>
          </a:xfrm>
          <a:prstGeom prst="rect">
            <a:avLst/>
          </a:prstGeom>
          <a:noFill/>
        </p:spPr>
      </p:pic>
      <p:pic>
        <p:nvPicPr>
          <p:cNvPr id="51208" name="Picture 8" descr="Mujeres en ingenieria industrial ingenieria, ingeniera PNG Clipart ..."/>
          <p:cNvPicPr>
            <a:picLocks noChangeAspect="1" noChangeArrowheads="1"/>
          </p:cNvPicPr>
          <p:nvPr/>
        </p:nvPicPr>
        <p:blipFill>
          <a:blip r:embed="rId5" cstate="print"/>
          <a:srcRect/>
          <a:stretch>
            <a:fillRect/>
          </a:stretch>
        </p:blipFill>
        <p:spPr bwMode="auto">
          <a:xfrm>
            <a:off x="3923928" y="3501008"/>
            <a:ext cx="2523096" cy="2841949"/>
          </a:xfrm>
          <a:prstGeom prst="rect">
            <a:avLst/>
          </a:prstGeom>
          <a:noFill/>
        </p:spPr>
      </p:pic>
      <p:pic>
        <p:nvPicPr>
          <p:cNvPr id="51210" name="Picture 10" descr="Hospital Enfermeras Doctor | Dibujos de doctoras, Enfermero dibujo ..."/>
          <p:cNvPicPr>
            <a:picLocks noChangeAspect="1" noChangeArrowheads="1"/>
          </p:cNvPicPr>
          <p:nvPr/>
        </p:nvPicPr>
        <p:blipFill>
          <a:blip r:embed="rId6" cstate="print"/>
          <a:srcRect/>
          <a:stretch>
            <a:fillRect/>
          </a:stretch>
        </p:blipFill>
        <p:spPr bwMode="auto">
          <a:xfrm>
            <a:off x="1331640" y="3356992"/>
            <a:ext cx="2613670" cy="2987051"/>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No hay ninguna descripción de la foto disponible."/>
          <p:cNvPicPr>
            <a:picLocks noChangeAspect="1" noChangeArrowheads="1"/>
          </p:cNvPicPr>
          <p:nvPr/>
        </p:nvPicPr>
        <p:blipFill>
          <a:blip r:embed="rId2" cstate="print"/>
          <a:srcRect/>
          <a:stretch>
            <a:fillRect/>
          </a:stretch>
        </p:blipFill>
        <p:spPr bwMode="auto">
          <a:xfrm>
            <a:off x="1" y="0"/>
            <a:ext cx="4427984" cy="6858000"/>
          </a:xfrm>
          <a:prstGeom prst="rect">
            <a:avLst/>
          </a:prstGeom>
          <a:noFill/>
        </p:spPr>
      </p:pic>
      <p:pic>
        <p:nvPicPr>
          <p:cNvPr id="59396" name="Picture 4" descr="No hay ninguna descripción de la foto disponible."/>
          <p:cNvPicPr>
            <a:picLocks noChangeAspect="1" noChangeArrowheads="1"/>
          </p:cNvPicPr>
          <p:nvPr/>
        </p:nvPicPr>
        <p:blipFill>
          <a:blip r:embed="rId3" cstate="print"/>
          <a:srcRect/>
          <a:stretch>
            <a:fillRect/>
          </a:stretch>
        </p:blipFill>
        <p:spPr bwMode="auto">
          <a:xfrm>
            <a:off x="4499992" y="0"/>
            <a:ext cx="4644008" cy="68580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Group 2"/>
          <p:cNvGrpSpPr>
            <a:grpSpLocks/>
          </p:cNvGrpSpPr>
          <p:nvPr/>
        </p:nvGrpSpPr>
        <p:grpSpPr bwMode="auto">
          <a:xfrm>
            <a:off x="0" y="0"/>
            <a:ext cx="9324528" cy="7173416"/>
            <a:chOff x="0" y="0"/>
            <a:chExt cx="19200" cy="10800"/>
          </a:xfrm>
        </p:grpSpPr>
        <p:sp>
          <p:nvSpPr>
            <p:cNvPr id="52227" name="Freeform 3"/>
            <p:cNvSpPr>
              <a:spLocks/>
            </p:cNvSpPr>
            <p:nvPr/>
          </p:nvSpPr>
          <p:spPr bwMode="auto">
            <a:xfrm>
              <a:off x="2" y="2385"/>
              <a:ext cx="173" cy="214"/>
            </a:xfrm>
            <a:custGeom>
              <a:avLst/>
              <a:gdLst/>
              <a:ahLst/>
              <a:cxnLst>
                <a:cxn ang="0">
                  <a:pos x="0" y="0"/>
                </a:cxn>
                <a:cxn ang="0">
                  <a:pos x="0" y="214"/>
                </a:cxn>
                <a:cxn ang="0">
                  <a:pos x="172" y="106"/>
                </a:cxn>
                <a:cxn ang="0">
                  <a:pos x="0" y="0"/>
                </a:cxn>
              </a:cxnLst>
              <a:rect l="0" t="0" r="r" b="b"/>
              <a:pathLst>
                <a:path w="173" h="214">
                  <a:moveTo>
                    <a:pt x="0" y="0"/>
                  </a:moveTo>
                  <a:lnTo>
                    <a:pt x="0" y="214"/>
                  </a:lnTo>
                  <a:lnTo>
                    <a:pt x="172" y="106"/>
                  </a:lnTo>
                  <a:lnTo>
                    <a:pt x="0" y="0"/>
                  </a:lnTo>
                  <a:close/>
                </a:path>
              </a:pathLst>
            </a:custGeom>
            <a:solidFill>
              <a:srgbClr val="F93B4A"/>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52228" name="AutoShape 4"/>
            <p:cNvSpPr>
              <a:spLocks/>
            </p:cNvSpPr>
            <p:nvPr/>
          </p:nvSpPr>
          <p:spPr bwMode="auto">
            <a:xfrm>
              <a:off x="17658" y="10034"/>
              <a:ext cx="777" cy="270"/>
            </a:xfrm>
            <a:custGeom>
              <a:avLst/>
              <a:gdLst/>
              <a:ahLst/>
              <a:cxnLst>
                <a:cxn ang="0">
                  <a:pos x="737" y="228"/>
                </a:cxn>
                <a:cxn ang="0">
                  <a:pos x="701" y="241"/>
                </a:cxn>
                <a:cxn ang="0">
                  <a:pos x="738" y="263"/>
                </a:cxn>
                <a:cxn ang="0">
                  <a:pos x="772" y="228"/>
                </a:cxn>
                <a:cxn ang="0">
                  <a:pos x="707" y="58"/>
                </a:cxn>
                <a:cxn ang="0">
                  <a:pos x="662" y="79"/>
                </a:cxn>
                <a:cxn ang="0">
                  <a:pos x="645" y="136"/>
                </a:cxn>
                <a:cxn ang="0">
                  <a:pos x="662" y="194"/>
                </a:cxn>
                <a:cxn ang="0">
                  <a:pos x="707" y="215"/>
                </a:cxn>
                <a:cxn ang="0">
                  <a:pos x="776" y="201"/>
                </a:cxn>
                <a:cxn ang="0">
                  <a:pos x="694" y="178"/>
                </a:cxn>
                <a:cxn ang="0">
                  <a:pos x="682" y="110"/>
                </a:cxn>
                <a:cxn ang="0">
                  <a:pos x="776" y="91"/>
                </a:cxn>
                <a:cxn ang="0">
                  <a:pos x="721" y="58"/>
                </a:cxn>
                <a:cxn ang="0">
                  <a:pos x="741" y="105"/>
                </a:cxn>
                <a:cxn ang="0">
                  <a:pos x="776" y="182"/>
                </a:cxn>
                <a:cxn ang="0">
                  <a:pos x="741" y="71"/>
                </a:cxn>
                <a:cxn ang="0">
                  <a:pos x="537" y="62"/>
                </a:cxn>
                <a:cxn ang="0">
                  <a:pos x="574" y="105"/>
                </a:cxn>
                <a:cxn ang="0">
                  <a:pos x="627" y="92"/>
                </a:cxn>
                <a:cxn ang="0">
                  <a:pos x="627" y="92"/>
                </a:cxn>
                <a:cxn ang="0">
                  <a:pos x="627" y="92"/>
                </a:cxn>
                <a:cxn ang="0">
                  <a:pos x="572" y="77"/>
                </a:cxn>
                <a:cxn ang="0">
                  <a:pos x="613" y="58"/>
                </a:cxn>
                <a:cxn ang="0">
                  <a:pos x="397" y="70"/>
                </a:cxn>
                <a:cxn ang="0">
                  <a:pos x="369" y="119"/>
                </a:cxn>
                <a:cxn ang="0">
                  <a:pos x="379" y="183"/>
                </a:cxn>
                <a:cxn ang="0">
                  <a:pos x="422" y="213"/>
                </a:cxn>
                <a:cxn ang="0">
                  <a:pos x="478" y="203"/>
                </a:cxn>
                <a:cxn ang="0">
                  <a:pos x="427" y="182"/>
                </a:cxn>
                <a:cxn ang="0">
                  <a:pos x="403" y="151"/>
                </a:cxn>
                <a:cxn ang="0">
                  <a:pos x="427" y="91"/>
                </a:cxn>
                <a:cxn ang="0">
                  <a:pos x="478" y="70"/>
                </a:cxn>
                <a:cxn ang="0">
                  <a:pos x="496" y="91"/>
                </a:cxn>
                <a:cxn ang="0">
                  <a:pos x="472" y="122"/>
                </a:cxn>
                <a:cxn ang="0">
                  <a:pos x="448" y="182"/>
                </a:cxn>
                <a:cxn ang="0">
                  <a:pos x="507" y="137"/>
                </a:cxn>
                <a:cxn ang="0">
                  <a:pos x="331" y="169"/>
                </a:cxn>
                <a:cxn ang="0">
                  <a:pos x="301" y="186"/>
                </a:cxn>
                <a:cxn ang="0">
                  <a:pos x="318" y="215"/>
                </a:cxn>
                <a:cxn ang="0">
                  <a:pos x="348" y="198"/>
                </a:cxn>
                <a:cxn ang="0">
                  <a:pos x="331" y="169"/>
                </a:cxn>
                <a:cxn ang="0">
                  <a:pos x="171" y="70"/>
                </a:cxn>
                <a:cxn ang="0">
                  <a:pos x="143" y="119"/>
                </a:cxn>
                <a:cxn ang="0">
                  <a:pos x="152" y="183"/>
                </a:cxn>
                <a:cxn ang="0">
                  <a:pos x="196" y="213"/>
                </a:cxn>
                <a:cxn ang="0">
                  <a:pos x="252" y="203"/>
                </a:cxn>
                <a:cxn ang="0">
                  <a:pos x="200" y="182"/>
                </a:cxn>
                <a:cxn ang="0">
                  <a:pos x="177" y="122"/>
                </a:cxn>
                <a:cxn ang="0">
                  <a:pos x="270" y="91"/>
                </a:cxn>
                <a:cxn ang="0">
                  <a:pos x="240" y="63"/>
                </a:cxn>
                <a:cxn ang="0">
                  <a:pos x="222" y="91"/>
                </a:cxn>
                <a:cxn ang="0">
                  <a:pos x="246" y="151"/>
                </a:cxn>
                <a:cxn ang="0">
                  <a:pos x="270" y="182"/>
                </a:cxn>
                <a:cxn ang="0">
                  <a:pos x="279" y="119"/>
                </a:cxn>
                <a:cxn ang="0">
                  <a:pos x="76" y="16"/>
                </a:cxn>
                <a:cxn ang="0">
                  <a:pos x="37" y="62"/>
                </a:cxn>
                <a:cxn ang="0">
                  <a:pos x="37" y="62"/>
                </a:cxn>
                <a:cxn ang="0">
                  <a:pos x="2" y="10"/>
                </a:cxn>
                <a:cxn ang="0">
                  <a:pos x="10" y="39"/>
                </a:cxn>
                <a:cxn ang="0">
                  <a:pos x="39" y="31"/>
                </a:cxn>
                <a:cxn ang="0">
                  <a:pos x="35" y="6"/>
                </a:cxn>
              </a:cxnLst>
              <a:rect l="0" t="0" r="r" b="b"/>
              <a:pathLst>
                <a:path w="777" h="270">
                  <a:moveTo>
                    <a:pt x="776" y="201"/>
                  </a:moveTo>
                  <a:lnTo>
                    <a:pt x="741" y="201"/>
                  </a:lnTo>
                  <a:lnTo>
                    <a:pt x="741" y="220"/>
                  </a:lnTo>
                  <a:lnTo>
                    <a:pt x="737" y="228"/>
                  </a:lnTo>
                  <a:lnTo>
                    <a:pt x="729" y="233"/>
                  </a:lnTo>
                  <a:lnTo>
                    <a:pt x="722" y="236"/>
                  </a:lnTo>
                  <a:lnTo>
                    <a:pt x="713" y="239"/>
                  </a:lnTo>
                  <a:lnTo>
                    <a:pt x="701" y="241"/>
                  </a:lnTo>
                  <a:lnTo>
                    <a:pt x="686" y="242"/>
                  </a:lnTo>
                  <a:lnTo>
                    <a:pt x="705" y="270"/>
                  </a:lnTo>
                  <a:lnTo>
                    <a:pt x="723" y="268"/>
                  </a:lnTo>
                  <a:lnTo>
                    <a:pt x="738" y="263"/>
                  </a:lnTo>
                  <a:lnTo>
                    <a:pt x="750" y="258"/>
                  </a:lnTo>
                  <a:lnTo>
                    <a:pt x="760" y="250"/>
                  </a:lnTo>
                  <a:lnTo>
                    <a:pt x="767" y="241"/>
                  </a:lnTo>
                  <a:lnTo>
                    <a:pt x="772" y="228"/>
                  </a:lnTo>
                  <a:lnTo>
                    <a:pt x="775" y="214"/>
                  </a:lnTo>
                  <a:lnTo>
                    <a:pt x="776" y="201"/>
                  </a:lnTo>
                  <a:close/>
                  <a:moveTo>
                    <a:pt x="721" y="58"/>
                  </a:moveTo>
                  <a:lnTo>
                    <a:pt x="707" y="58"/>
                  </a:lnTo>
                  <a:lnTo>
                    <a:pt x="694" y="60"/>
                  </a:lnTo>
                  <a:lnTo>
                    <a:pt x="682" y="63"/>
                  </a:lnTo>
                  <a:lnTo>
                    <a:pt x="671" y="70"/>
                  </a:lnTo>
                  <a:lnTo>
                    <a:pt x="662" y="79"/>
                  </a:lnTo>
                  <a:lnTo>
                    <a:pt x="654" y="91"/>
                  </a:lnTo>
                  <a:lnTo>
                    <a:pt x="649" y="104"/>
                  </a:lnTo>
                  <a:lnTo>
                    <a:pt x="646" y="119"/>
                  </a:lnTo>
                  <a:lnTo>
                    <a:pt x="645" y="136"/>
                  </a:lnTo>
                  <a:lnTo>
                    <a:pt x="646" y="154"/>
                  </a:lnTo>
                  <a:lnTo>
                    <a:pt x="649" y="170"/>
                  </a:lnTo>
                  <a:lnTo>
                    <a:pt x="654" y="183"/>
                  </a:lnTo>
                  <a:lnTo>
                    <a:pt x="662" y="194"/>
                  </a:lnTo>
                  <a:lnTo>
                    <a:pt x="671" y="203"/>
                  </a:lnTo>
                  <a:lnTo>
                    <a:pt x="682" y="210"/>
                  </a:lnTo>
                  <a:lnTo>
                    <a:pt x="694" y="214"/>
                  </a:lnTo>
                  <a:lnTo>
                    <a:pt x="707" y="215"/>
                  </a:lnTo>
                  <a:lnTo>
                    <a:pt x="722" y="215"/>
                  </a:lnTo>
                  <a:lnTo>
                    <a:pt x="733" y="210"/>
                  </a:lnTo>
                  <a:lnTo>
                    <a:pt x="741" y="201"/>
                  </a:lnTo>
                  <a:lnTo>
                    <a:pt x="776" y="201"/>
                  </a:lnTo>
                  <a:lnTo>
                    <a:pt x="776" y="196"/>
                  </a:lnTo>
                  <a:lnTo>
                    <a:pt x="776" y="182"/>
                  </a:lnTo>
                  <a:lnTo>
                    <a:pt x="702" y="182"/>
                  </a:lnTo>
                  <a:lnTo>
                    <a:pt x="694" y="178"/>
                  </a:lnTo>
                  <a:lnTo>
                    <a:pt x="682" y="162"/>
                  </a:lnTo>
                  <a:lnTo>
                    <a:pt x="679" y="150"/>
                  </a:lnTo>
                  <a:lnTo>
                    <a:pt x="679" y="122"/>
                  </a:lnTo>
                  <a:lnTo>
                    <a:pt x="682" y="110"/>
                  </a:lnTo>
                  <a:lnTo>
                    <a:pt x="688" y="102"/>
                  </a:lnTo>
                  <a:lnTo>
                    <a:pt x="694" y="95"/>
                  </a:lnTo>
                  <a:lnTo>
                    <a:pt x="702" y="91"/>
                  </a:lnTo>
                  <a:lnTo>
                    <a:pt x="776" y="91"/>
                  </a:lnTo>
                  <a:lnTo>
                    <a:pt x="776" y="71"/>
                  </a:lnTo>
                  <a:lnTo>
                    <a:pt x="741" y="71"/>
                  </a:lnTo>
                  <a:lnTo>
                    <a:pt x="733" y="62"/>
                  </a:lnTo>
                  <a:lnTo>
                    <a:pt x="721" y="58"/>
                  </a:lnTo>
                  <a:close/>
                  <a:moveTo>
                    <a:pt x="776" y="91"/>
                  </a:moveTo>
                  <a:lnTo>
                    <a:pt x="725" y="91"/>
                  </a:lnTo>
                  <a:lnTo>
                    <a:pt x="734" y="96"/>
                  </a:lnTo>
                  <a:lnTo>
                    <a:pt x="741" y="105"/>
                  </a:lnTo>
                  <a:lnTo>
                    <a:pt x="741" y="167"/>
                  </a:lnTo>
                  <a:lnTo>
                    <a:pt x="735" y="177"/>
                  </a:lnTo>
                  <a:lnTo>
                    <a:pt x="725" y="182"/>
                  </a:lnTo>
                  <a:lnTo>
                    <a:pt x="776" y="182"/>
                  </a:lnTo>
                  <a:lnTo>
                    <a:pt x="776" y="91"/>
                  </a:lnTo>
                  <a:close/>
                  <a:moveTo>
                    <a:pt x="776" y="62"/>
                  </a:moveTo>
                  <a:lnTo>
                    <a:pt x="741" y="62"/>
                  </a:lnTo>
                  <a:lnTo>
                    <a:pt x="741" y="71"/>
                  </a:lnTo>
                  <a:lnTo>
                    <a:pt x="776" y="71"/>
                  </a:lnTo>
                  <a:lnTo>
                    <a:pt x="776" y="62"/>
                  </a:lnTo>
                  <a:close/>
                  <a:moveTo>
                    <a:pt x="572" y="62"/>
                  </a:moveTo>
                  <a:lnTo>
                    <a:pt x="537" y="62"/>
                  </a:lnTo>
                  <a:lnTo>
                    <a:pt x="537" y="211"/>
                  </a:lnTo>
                  <a:lnTo>
                    <a:pt x="572" y="211"/>
                  </a:lnTo>
                  <a:lnTo>
                    <a:pt x="572" y="115"/>
                  </a:lnTo>
                  <a:lnTo>
                    <a:pt x="574" y="105"/>
                  </a:lnTo>
                  <a:lnTo>
                    <a:pt x="580" y="100"/>
                  </a:lnTo>
                  <a:lnTo>
                    <a:pt x="585" y="95"/>
                  </a:lnTo>
                  <a:lnTo>
                    <a:pt x="592" y="92"/>
                  </a:lnTo>
                  <a:lnTo>
                    <a:pt x="627" y="92"/>
                  </a:lnTo>
                  <a:lnTo>
                    <a:pt x="629" y="77"/>
                  </a:lnTo>
                  <a:lnTo>
                    <a:pt x="572" y="77"/>
                  </a:lnTo>
                  <a:lnTo>
                    <a:pt x="572" y="62"/>
                  </a:lnTo>
                  <a:close/>
                  <a:moveTo>
                    <a:pt x="627" y="92"/>
                  </a:moveTo>
                  <a:lnTo>
                    <a:pt x="610" y="92"/>
                  </a:lnTo>
                  <a:lnTo>
                    <a:pt x="618" y="94"/>
                  </a:lnTo>
                  <a:lnTo>
                    <a:pt x="626" y="100"/>
                  </a:lnTo>
                  <a:lnTo>
                    <a:pt x="627" y="92"/>
                  </a:lnTo>
                  <a:close/>
                  <a:moveTo>
                    <a:pt x="613" y="58"/>
                  </a:moveTo>
                  <a:lnTo>
                    <a:pt x="588" y="58"/>
                  </a:lnTo>
                  <a:lnTo>
                    <a:pt x="578" y="65"/>
                  </a:lnTo>
                  <a:lnTo>
                    <a:pt x="572" y="77"/>
                  </a:lnTo>
                  <a:lnTo>
                    <a:pt x="629" y="77"/>
                  </a:lnTo>
                  <a:lnTo>
                    <a:pt x="631" y="68"/>
                  </a:lnTo>
                  <a:lnTo>
                    <a:pt x="623" y="62"/>
                  </a:lnTo>
                  <a:lnTo>
                    <a:pt x="613" y="58"/>
                  </a:lnTo>
                  <a:close/>
                  <a:moveTo>
                    <a:pt x="437" y="58"/>
                  </a:moveTo>
                  <a:lnTo>
                    <a:pt x="422" y="60"/>
                  </a:lnTo>
                  <a:lnTo>
                    <a:pt x="409" y="63"/>
                  </a:lnTo>
                  <a:lnTo>
                    <a:pt x="397" y="70"/>
                  </a:lnTo>
                  <a:lnTo>
                    <a:pt x="387" y="79"/>
                  </a:lnTo>
                  <a:lnTo>
                    <a:pt x="379" y="91"/>
                  </a:lnTo>
                  <a:lnTo>
                    <a:pt x="373" y="104"/>
                  </a:lnTo>
                  <a:lnTo>
                    <a:pt x="369" y="119"/>
                  </a:lnTo>
                  <a:lnTo>
                    <a:pt x="368" y="137"/>
                  </a:lnTo>
                  <a:lnTo>
                    <a:pt x="369" y="154"/>
                  </a:lnTo>
                  <a:lnTo>
                    <a:pt x="373" y="169"/>
                  </a:lnTo>
                  <a:lnTo>
                    <a:pt x="379" y="183"/>
                  </a:lnTo>
                  <a:lnTo>
                    <a:pt x="387" y="194"/>
                  </a:lnTo>
                  <a:lnTo>
                    <a:pt x="397" y="203"/>
                  </a:lnTo>
                  <a:lnTo>
                    <a:pt x="409" y="210"/>
                  </a:lnTo>
                  <a:lnTo>
                    <a:pt x="422" y="213"/>
                  </a:lnTo>
                  <a:lnTo>
                    <a:pt x="437" y="215"/>
                  </a:lnTo>
                  <a:lnTo>
                    <a:pt x="453" y="213"/>
                  </a:lnTo>
                  <a:lnTo>
                    <a:pt x="466" y="210"/>
                  </a:lnTo>
                  <a:lnTo>
                    <a:pt x="478" y="203"/>
                  </a:lnTo>
                  <a:lnTo>
                    <a:pt x="488" y="194"/>
                  </a:lnTo>
                  <a:lnTo>
                    <a:pt x="496" y="183"/>
                  </a:lnTo>
                  <a:lnTo>
                    <a:pt x="497" y="182"/>
                  </a:lnTo>
                  <a:lnTo>
                    <a:pt x="427" y="182"/>
                  </a:lnTo>
                  <a:lnTo>
                    <a:pt x="418" y="178"/>
                  </a:lnTo>
                  <a:lnTo>
                    <a:pt x="412" y="170"/>
                  </a:lnTo>
                  <a:lnTo>
                    <a:pt x="406" y="162"/>
                  </a:lnTo>
                  <a:lnTo>
                    <a:pt x="403" y="151"/>
                  </a:lnTo>
                  <a:lnTo>
                    <a:pt x="403" y="122"/>
                  </a:lnTo>
                  <a:lnTo>
                    <a:pt x="406" y="111"/>
                  </a:lnTo>
                  <a:lnTo>
                    <a:pt x="418" y="95"/>
                  </a:lnTo>
                  <a:lnTo>
                    <a:pt x="427" y="91"/>
                  </a:lnTo>
                  <a:lnTo>
                    <a:pt x="496" y="91"/>
                  </a:lnTo>
                  <a:lnTo>
                    <a:pt x="488" y="79"/>
                  </a:lnTo>
                  <a:lnTo>
                    <a:pt x="478" y="70"/>
                  </a:lnTo>
                  <a:lnTo>
                    <a:pt x="466" y="63"/>
                  </a:lnTo>
                  <a:lnTo>
                    <a:pt x="452" y="60"/>
                  </a:lnTo>
                  <a:lnTo>
                    <a:pt x="437" y="58"/>
                  </a:lnTo>
                  <a:close/>
                  <a:moveTo>
                    <a:pt x="496" y="91"/>
                  </a:moveTo>
                  <a:lnTo>
                    <a:pt x="448" y="91"/>
                  </a:lnTo>
                  <a:lnTo>
                    <a:pt x="457" y="95"/>
                  </a:lnTo>
                  <a:lnTo>
                    <a:pt x="469" y="111"/>
                  </a:lnTo>
                  <a:lnTo>
                    <a:pt x="472" y="122"/>
                  </a:lnTo>
                  <a:lnTo>
                    <a:pt x="472" y="151"/>
                  </a:lnTo>
                  <a:lnTo>
                    <a:pt x="469" y="162"/>
                  </a:lnTo>
                  <a:lnTo>
                    <a:pt x="457" y="178"/>
                  </a:lnTo>
                  <a:lnTo>
                    <a:pt x="448" y="182"/>
                  </a:lnTo>
                  <a:lnTo>
                    <a:pt x="497" y="182"/>
                  </a:lnTo>
                  <a:lnTo>
                    <a:pt x="502" y="169"/>
                  </a:lnTo>
                  <a:lnTo>
                    <a:pt x="506" y="154"/>
                  </a:lnTo>
                  <a:lnTo>
                    <a:pt x="507" y="137"/>
                  </a:lnTo>
                  <a:lnTo>
                    <a:pt x="506" y="119"/>
                  </a:lnTo>
                  <a:lnTo>
                    <a:pt x="502" y="104"/>
                  </a:lnTo>
                  <a:lnTo>
                    <a:pt x="496" y="91"/>
                  </a:lnTo>
                  <a:close/>
                  <a:moveTo>
                    <a:pt x="331" y="169"/>
                  </a:moveTo>
                  <a:lnTo>
                    <a:pt x="318" y="169"/>
                  </a:lnTo>
                  <a:lnTo>
                    <a:pt x="312" y="171"/>
                  </a:lnTo>
                  <a:lnTo>
                    <a:pt x="303" y="180"/>
                  </a:lnTo>
                  <a:lnTo>
                    <a:pt x="301" y="186"/>
                  </a:lnTo>
                  <a:lnTo>
                    <a:pt x="301" y="198"/>
                  </a:lnTo>
                  <a:lnTo>
                    <a:pt x="303" y="204"/>
                  </a:lnTo>
                  <a:lnTo>
                    <a:pt x="312" y="213"/>
                  </a:lnTo>
                  <a:lnTo>
                    <a:pt x="318" y="215"/>
                  </a:lnTo>
                  <a:lnTo>
                    <a:pt x="331" y="215"/>
                  </a:lnTo>
                  <a:lnTo>
                    <a:pt x="337" y="213"/>
                  </a:lnTo>
                  <a:lnTo>
                    <a:pt x="346" y="204"/>
                  </a:lnTo>
                  <a:lnTo>
                    <a:pt x="348" y="198"/>
                  </a:lnTo>
                  <a:lnTo>
                    <a:pt x="348" y="186"/>
                  </a:lnTo>
                  <a:lnTo>
                    <a:pt x="346" y="180"/>
                  </a:lnTo>
                  <a:lnTo>
                    <a:pt x="337" y="171"/>
                  </a:lnTo>
                  <a:lnTo>
                    <a:pt x="331" y="169"/>
                  </a:lnTo>
                  <a:close/>
                  <a:moveTo>
                    <a:pt x="211" y="58"/>
                  </a:moveTo>
                  <a:lnTo>
                    <a:pt x="196" y="60"/>
                  </a:lnTo>
                  <a:lnTo>
                    <a:pt x="182" y="63"/>
                  </a:lnTo>
                  <a:lnTo>
                    <a:pt x="171" y="70"/>
                  </a:lnTo>
                  <a:lnTo>
                    <a:pt x="161" y="79"/>
                  </a:lnTo>
                  <a:lnTo>
                    <a:pt x="152" y="91"/>
                  </a:lnTo>
                  <a:lnTo>
                    <a:pt x="147" y="104"/>
                  </a:lnTo>
                  <a:lnTo>
                    <a:pt x="143" y="119"/>
                  </a:lnTo>
                  <a:lnTo>
                    <a:pt x="142" y="137"/>
                  </a:lnTo>
                  <a:lnTo>
                    <a:pt x="143" y="154"/>
                  </a:lnTo>
                  <a:lnTo>
                    <a:pt x="147" y="169"/>
                  </a:lnTo>
                  <a:lnTo>
                    <a:pt x="152" y="183"/>
                  </a:lnTo>
                  <a:lnTo>
                    <a:pt x="161" y="194"/>
                  </a:lnTo>
                  <a:lnTo>
                    <a:pt x="171" y="203"/>
                  </a:lnTo>
                  <a:lnTo>
                    <a:pt x="182" y="210"/>
                  </a:lnTo>
                  <a:lnTo>
                    <a:pt x="196" y="213"/>
                  </a:lnTo>
                  <a:lnTo>
                    <a:pt x="211" y="215"/>
                  </a:lnTo>
                  <a:lnTo>
                    <a:pt x="226" y="213"/>
                  </a:lnTo>
                  <a:lnTo>
                    <a:pt x="240" y="210"/>
                  </a:lnTo>
                  <a:lnTo>
                    <a:pt x="252" y="203"/>
                  </a:lnTo>
                  <a:lnTo>
                    <a:pt x="262" y="194"/>
                  </a:lnTo>
                  <a:lnTo>
                    <a:pt x="270" y="183"/>
                  </a:lnTo>
                  <a:lnTo>
                    <a:pt x="270" y="182"/>
                  </a:lnTo>
                  <a:lnTo>
                    <a:pt x="200" y="182"/>
                  </a:lnTo>
                  <a:lnTo>
                    <a:pt x="192" y="178"/>
                  </a:lnTo>
                  <a:lnTo>
                    <a:pt x="180" y="162"/>
                  </a:lnTo>
                  <a:lnTo>
                    <a:pt x="177" y="151"/>
                  </a:lnTo>
                  <a:lnTo>
                    <a:pt x="177" y="122"/>
                  </a:lnTo>
                  <a:lnTo>
                    <a:pt x="180" y="111"/>
                  </a:lnTo>
                  <a:lnTo>
                    <a:pt x="192" y="95"/>
                  </a:lnTo>
                  <a:lnTo>
                    <a:pt x="201" y="91"/>
                  </a:lnTo>
                  <a:lnTo>
                    <a:pt x="270" y="91"/>
                  </a:lnTo>
                  <a:lnTo>
                    <a:pt x="262" y="79"/>
                  </a:lnTo>
                  <a:lnTo>
                    <a:pt x="252" y="70"/>
                  </a:lnTo>
                  <a:lnTo>
                    <a:pt x="240" y="63"/>
                  </a:lnTo>
                  <a:lnTo>
                    <a:pt x="226" y="60"/>
                  </a:lnTo>
                  <a:lnTo>
                    <a:pt x="211" y="58"/>
                  </a:lnTo>
                  <a:close/>
                  <a:moveTo>
                    <a:pt x="270" y="91"/>
                  </a:moveTo>
                  <a:lnTo>
                    <a:pt x="222" y="91"/>
                  </a:lnTo>
                  <a:lnTo>
                    <a:pt x="230" y="95"/>
                  </a:lnTo>
                  <a:lnTo>
                    <a:pt x="243" y="111"/>
                  </a:lnTo>
                  <a:lnTo>
                    <a:pt x="246" y="122"/>
                  </a:lnTo>
                  <a:lnTo>
                    <a:pt x="246" y="151"/>
                  </a:lnTo>
                  <a:lnTo>
                    <a:pt x="243" y="162"/>
                  </a:lnTo>
                  <a:lnTo>
                    <a:pt x="230" y="178"/>
                  </a:lnTo>
                  <a:lnTo>
                    <a:pt x="222" y="182"/>
                  </a:lnTo>
                  <a:lnTo>
                    <a:pt x="270" y="182"/>
                  </a:lnTo>
                  <a:lnTo>
                    <a:pt x="276" y="169"/>
                  </a:lnTo>
                  <a:lnTo>
                    <a:pt x="279" y="154"/>
                  </a:lnTo>
                  <a:lnTo>
                    <a:pt x="281" y="137"/>
                  </a:lnTo>
                  <a:lnTo>
                    <a:pt x="279" y="119"/>
                  </a:lnTo>
                  <a:lnTo>
                    <a:pt x="276" y="104"/>
                  </a:lnTo>
                  <a:lnTo>
                    <a:pt x="270" y="91"/>
                  </a:lnTo>
                  <a:close/>
                  <a:moveTo>
                    <a:pt x="110" y="0"/>
                  </a:moveTo>
                  <a:lnTo>
                    <a:pt x="76" y="16"/>
                  </a:lnTo>
                  <a:lnTo>
                    <a:pt x="76" y="211"/>
                  </a:lnTo>
                  <a:lnTo>
                    <a:pt x="110" y="211"/>
                  </a:lnTo>
                  <a:lnTo>
                    <a:pt x="110" y="0"/>
                  </a:lnTo>
                  <a:close/>
                  <a:moveTo>
                    <a:pt x="37" y="62"/>
                  </a:moveTo>
                  <a:lnTo>
                    <a:pt x="3" y="62"/>
                  </a:lnTo>
                  <a:lnTo>
                    <a:pt x="3" y="211"/>
                  </a:lnTo>
                  <a:lnTo>
                    <a:pt x="37" y="211"/>
                  </a:lnTo>
                  <a:lnTo>
                    <a:pt x="37" y="62"/>
                  </a:lnTo>
                  <a:close/>
                  <a:moveTo>
                    <a:pt x="26" y="1"/>
                  </a:moveTo>
                  <a:lnTo>
                    <a:pt x="15" y="1"/>
                  </a:lnTo>
                  <a:lnTo>
                    <a:pt x="10" y="2"/>
                  </a:lnTo>
                  <a:lnTo>
                    <a:pt x="2" y="10"/>
                  </a:lnTo>
                  <a:lnTo>
                    <a:pt x="0" y="15"/>
                  </a:lnTo>
                  <a:lnTo>
                    <a:pt x="0" y="26"/>
                  </a:lnTo>
                  <a:lnTo>
                    <a:pt x="2" y="31"/>
                  </a:lnTo>
                  <a:lnTo>
                    <a:pt x="10" y="39"/>
                  </a:lnTo>
                  <a:lnTo>
                    <a:pt x="15" y="41"/>
                  </a:lnTo>
                  <a:lnTo>
                    <a:pt x="26" y="41"/>
                  </a:lnTo>
                  <a:lnTo>
                    <a:pt x="31" y="39"/>
                  </a:lnTo>
                  <a:lnTo>
                    <a:pt x="39" y="31"/>
                  </a:lnTo>
                  <a:lnTo>
                    <a:pt x="41" y="26"/>
                  </a:lnTo>
                  <a:lnTo>
                    <a:pt x="41" y="15"/>
                  </a:lnTo>
                  <a:lnTo>
                    <a:pt x="39" y="10"/>
                  </a:lnTo>
                  <a:lnTo>
                    <a:pt x="35" y="6"/>
                  </a:lnTo>
                  <a:lnTo>
                    <a:pt x="31" y="2"/>
                  </a:lnTo>
                  <a:lnTo>
                    <a:pt x="26" y="1"/>
                  </a:lnTo>
                  <a:close/>
                </a:path>
              </a:pathLst>
            </a:custGeom>
            <a:solidFill>
              <a:srgbClr val="220050"/>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52229" name="Freeform 5"/>
            <p:cNvSpPr>
              <a:spLocks/>
            </p:cNvSpPr>
            <p:nvPr/>
          </p:nvSpPr>
          <p:spPr bwMode="auto">
            <a:xfrm>
              <a:off x="17415" y="10109"/>
              <a:ext cx="129" cy="147"/>
            </a:xfrm>
            <a:custGeom>
              <a:avLst/>
              <a:gdLst/>
              <a:ahLst/>
              <a:cxnLst>
                <a:cxn ang="0">
                  <a:pos x="0" y="0"/>
                </a:cxn>
                <a:cxn ang="0">
                  <a:pos x="0" y="146"/>
                </a:cxn>
                <a:cxn ang="0">
                  <a:pos x="128" y="73"/>
                </a:cxn>
                <a:cxn ang="0">
                  <a:pos x="0" y="0"/>
                </a:cxn>
              </a:cxnLst>
              <a:rect l="0" t="0" r="r" b="b"/>
              <a:pathLst>
                <a:path w="129" h="147">
                  <a:moveTo>
                    <a:pt x="0" y="0"/>
                  </a:moveTo>
                  <a:lnTo>
                    <a:pt x="0" y="146"/>
                  </a:lnTo>
                  <a:lnTo>
                    <a:pt x="128" y="73"/>
                  </a:lnTo>
                  <a:lnTo>
                    <a:pt x="0" y="0"/>
                  </a:lnTo>
                  <a:close/>
                </a:path>
              </a:pathLst>
            </a:custGeom>
            <a:solidFill>
              <a:srgbClr val="F93B4A"/>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pic>
          <p:nvPicPr>
            <p:cNvPr id="52230" name="Picture 6"/>
            <p:cNvPicPr>
              <a:picLocks noChangeAspect="1" noChangeArrowheads="1"/>
            </p:cNvPicPr>
            <p:nvPr/>
          </p:nvPicPr>
          <p:blipFill>
            <a:blip r:embed="rId2" cstate="print"/>
            <a:srcRect/>
            <a:stretch>
              <a:fillRect/>
            </a:stretch>
          </p:blipFill>
          <p:spPr bwMode="auto">
            <a:xfrm>
              <a:off x="784" y="750"/>
              <a:ext cx="2201" cy="795"/>
            </a:xfrm>
            <a:prstGeom prst="rect">
              <a:avLst/>
            </a:prstGeom>
            <a:noFill/>
          </p:spPr>
        </p:pic>
        <p:pic>
          <p:nvPicPr>
            <p:cNvPr id="52231" name="Picture 7"/>
            <p:cNvPicPr>
              <a:picLocks noChangeAspect="1" noChangeArrowheads="1"/>
            </p:cNvPicPr>
            <p:nvPr/>
          </p:nvPicPr>
          <p:blipFill>
            <a:blip r:embed="rId3" cstate="print"/>
            <a:srcRect/>
            <a:stretch>
              <a:fillRect/>
            </a:stretch>
          </p:blipFill>
          <p:spPr bwMode="auto">
            <a:xfrm>
              <a:off x="0" y="0"/>
              <a:ext cx="19200" cy="10800"/>
            </a:xfrm>
            <a:prstGeom prst="rect">
              <a:avLst/>
            </a:prstGeom>
            <a:noFill/>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347570" y="3501008"/>
            <a:ext cx="7796430" cy="646331"/>
          </a:xfrm>
          <a:prstGeom prst="rect">
            <a:avLst/>
          </a:prstGeom>
        </p:spPr>
        <p:txBody>
          <a:bodyPr wrap="none">
            <a:spAutoFit/>
          </a:bodyPr>
          <a:lstStyle/>
          <a:p>
            <a:r>
              <a:rPr lang="es-EC" sz="3600" b="1" i="1" u="sng" dirty="0">
                <a:solidFill>
                  <a:srgbClr val="FF0000"/>
                </a:solidFill>
              </a:rPr>
              <a:t>LO MATERIAL SE RECUPERA LA VIDA NO</a:t>
            </a:r>
          </a:p>
        </p:txBody>
      </p:sp>
      <p:sp>
        <p:nvSpPr>
          <p:cNvPr id="53252" name="AutoShape 4" descr="Higiene, seguridad y salud ocupacional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53254" name="Picture 6" descr="https://scontent-mia3-1.xx.fbcdn.net/v/t1.0-9/26994365_1978461632475585_4913048752783388813_n.jpg?_nc_cat=101&amp;_nc_sid=6e5ad9&amp;_nc_eui2=AeGCACqdJQ9RQGm_v56NHzkZ7pmGuo1q7zbumYa6jWrvNooUs-YaREQ0-PxunqFYogw&amp;_nc_ohc=m5b8nNy0znQAX__4fUX&amp;_nc_ht=scontent-mia3-1.xx&amp;oh=b612a1066e3c73a8a01f860851f1b334&amp;oe=5ECBC238"/>
          <p:cNvPicPr>
            <a:picLocks noChangeAspect="1" noChangeArrowheads="1"/>
          </p:cNvPicPr>
          <p:nvPr/>
        </p:nvPicPr>
        <p:blipFill>
          <a:blip r:embed="rId2" cstate="print"/>
          <a:srcRect/>
          <a:stretch>
            <a:fillRect/>
          </a:stretch>
        </p:blipFill>
        <p:spPr bwMode="auto">
          <a:xfrm>
            <a:off x="3707904" y="332656"/>
            <a:ext cx="5004048" cy="2464571"/>
          </a:xfrm>
          <a:prstGeom prst="rect">
            <a:avLst/>
          </a:prstGeom>
          <a:noFill/>
        </p:spPr>
      </p:pic>
      <p:sp>
        <p:nvSpPr>
          <p:cNvPr id="9" name="8 Rectángulo"/>
          <p:cNvSpPr/>
          <p:nvPr/>
        </p:nvSpPr>
        <p:spPr>
          <a:xfrm>
            <a:off x="3491880" y="5661248"/>
            <a:ext cx="5286412" cy="646331"/>
          </a:xfrm>
          <a:prstGeom prst="rect">
            <a:avLst/>
          </a:prstGeom>
        </p:spPr>
        <p:txBody>
          <a:bodyPr wrap="square">
            <a:spAutoFit/>
          </a:bodyPr>
          <a:lstStyle/>
          <a:p>
            <a:pPr algn="ctr">
              <a:defRPr/>
            </a:pPr>
            <a:r>
              <a:rPr lang="es-E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cs typeface="Arial" charset="0"/>
              </a:rPr>
              <a:t>Gracias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552" y="188640"/>
            <a:ext cx="8172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rgbClr val="FF0000"/>
                </a:solidFill>
                <a:effectLst/>
                <a:latin typeface="Arial" pitchFamily="34" charset="0"/>
                <a:ea typeface="Arial" pitchFamily="34" charset="0"/>
                <a:cs typeface="Arial" pitchFamily="34" charset="0"/>
              </a:rPr>
              <a:t>¿</a:t>
            </a:r>
            <a:r>
              <a:rPr kumimoji="0" lang="es-ES" sz="2400" b="1"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POR QUÉ UN ENFOQUE EN LA SEGURIDAD Y LA SALUD EN EL TRABAJO?</a:t>
            </a:r>
            <a:endParaRPr kumimoji="0" lang="es-ES" sz="1800" b="0" i="0" u="none" strike="noStrike" cap="none" normalizeH="0" baseline="0" dirty="0">
              <a:ln>
                <a:noFill/>
              </a:ln>
              <a:solidFill>
                <a:srgbClr val="FF0000"/>
              </a:solidFill>
              <a:effectLst/>
              <a:latin typeface="Times New Roman" pitchFamily="18" charset="0"/>
              <a:cs typeface="Times New Roman" pitchFamily="18" charset="0"/>
            </a:endParaRPr>
          </a:p>
        </p:txBody>
      </p:sp>
      <p:grpSp>
        <p:nvGrpSpPr>
          <p:cNvPr id="1026" name="Group 2"/>
          <p:cNvGrpSpPr>
            <a:grpSpLocks/>
          </p:cNvGrpSpPr>
          <p:nvPr/>
        </p:nvGrpSpPr>
        <p:grpSpPr bwMode="auto">
          <a:xfrm>
            <a:off x="5238750" y="981075"/>
            <a:ext cx="3905250" cy="5876925"/>
            <a:chOff x="13050" y="1545"/>
            <a:chExt cx="6150" cy="9255"/>
          </a:xfrm>
        </p:grpSpPr>
        <p:sp>
          <p:nvSpPr>
            <p:cNvPr id="1027" name="AutoShape 3"/>
            <p:cNvSpPr>
              <a:spLocks/>
            </p:cNvSpPr>
            <p:nvPr/>
          </p:nvSpPr>
          <p:spPr bwMode="auto">
            <a:xfrm>
              <a:off x="17658" y="10034"/>
              <a:ext cx="777" cy="270"/>
            </a:xfrm>
            <a:custGeom>
              <a:avLst/>
              <a:gdLst/>
              <a:ahLst/>
              <a:cxnLst>
                <a:cxn ang="0">
                  <a:pos x="737" y="228"/>
                </a:cxn>
                <a:cxn ang="0">
                  <a:pos x="701" y="241"/>
                </a:cxn>
                <a:cxn ang="0">
                  <a:pos x="738" y="263"/>
                </a:cxn>
                <a:cxn ang="0">
                  <a:pos x="772" y="228"/>
                </a:cxn>
                <a:cxn ang="0">
                  <a:pos x="707" y="58"/>
                </a:cxn>
                <a:cxn ang="0">
                  <a:pos x="662" y="79"/>
                </a:cxn>
                <a:cxn ang="0">
                  <a:pos x="645" y="136"/>
                </a:cxn>
                <a:cxn ang="0">
                  <a:pos x="662" y="194"/>
                </a:cxn>
                <a:cxn ang="0">
                  <a:pos x="707" y="215"/>
                </a:cxn>
                <a:cxn ang="0">
                  <a:pos x="776" y="201"/>
                </a:cxn>
                <a:cxn ang="0">
                  <a:pos x="694" y="178"/>
                </a:cxn>
                <a:cxn ang="0">
                  <a:pos x="682" y="110"/>
                </a:cxn>
                <a:cxn ang="0">
                  <a:pos x="776" y="91"/>
                </a:cxn>
                <a:cxn ang="0">
                  <a:pos x="721" y="58"/>
                </a:cxn>
                <a:cxn ang="0">
                  <a:pos x="741" y="105"/>
                </a:cxn>
                <a:cxn ang="0">
                  <a:pos x="776" y="182"/>
                </a:cxn>
                <a:cxn ang="0">
                  <a:pos x="741" y="71"/>
                </a:cxn>
                <a:cxn ang="0">
                  <a:pos x="537" y="62"/>
                </a:cxn>
                <a:cxn ang="0">
                  <a:pos x="574" y="105"/>
                </a:cxn>
                <a:cxn ang="0">
                  <a:pos x="627" y="92"/>
                </a:cxn>
                <a:cxn ang="0">
                  <a:pos x="627" y="92"/>
                </a:cxn>
                <a:cxn ang="0">
                  <a:pos x="627" y="92"/>
                </a:cxn>
                <a:cxn ang="0">
                  <a:pos x="572" y="77"/>
                </a:cxn>
                <a:cxn ang="0">
                  <a:pos x="613" y="58"/>
                </a:cxn>
                <a:cxn ang="0">
                  <a:pos x="397" y="70"/>
                </a:cxn>
                <a:cxn ang="0">
                  <a:pos x="369" y="119"/>
                </a:cxn>
                <a:cxn ang="0">
                  <a:pos x="379" y="183"/>
                </a:cxn>
                <a:cxn ang="0">
                  <a:pos x="422" y="213"/>
                </a:cxn>
                <a:cxn ang="0">
                  <a:pos x="478" y="203"/>
                </a:cxn>
                <a:cxn ang="0">
                  <a:pos x="427" y="182"/>
                </a:cxn>
                <a:cxn ang="0">
                  <a:pos x="403" y="151"/>
                </a:cxn>
                <a:cxn ang="0">
                  <a:pos x="427" y="91"/>
                </a:cxn>
                <a:cxn ang="0">
                  <a:pos x="478" y="70"/>
                </a:cxn>
                <a:cxn ang="0">
                  <a:pos x="496" y="91"/>
                </a:cxn>
                <a:cxn ang="0">
                  <a:pos x="472" y="122"/>
                </a:cxn>
                <a:cxn ang="0">
                  <a:pos x="448" y="182"/>
                </a:cxn>
                <a:cxn ang="0">
                  <a:pos x="507" y="137"/>
                </a:cxn>
                <a:cxn ang="0">
                  <a:pos x="331" y="169"/>
                </a:cxn>
                <a:cxn ang="0">
                  <a:pos x="301" y="186"/>
                </a:cxn>
                <a:cxn ang="0">
                  <a:pos x="318" y="215"/>
                </a:cxn>
                <a:cxn ang="0">
                  <a:pos x="348" y="198"/>
                </a:cxn>
                <a:cxn ang="0">
                  <a:pos x="331" y="169"/>
                </a:cxn>
                <a:cxn ang="0">
                  <a:pos x="171" y="70"/>
                </a:cxn>
                <a:cxn ang="0">
                  <a:pos x="143" y="119"/>
                </a:cxn>
                <a:cxn ang="0">
                  <a:pos x="152" y="183"/>
                </a:cxn>
                <a:cxn ang="0">
                  <a:pos x="196" y="213"/>
                </a:cxn>
                <a:cxn ang="0">
                  <a:pos x="252" y="203"/>
                </a:cxn>
                <a:cxn ang="0">
                  <a:pos x="200" y="182"/>
                </a:cxn>
                <a:cxn ang="0">
                  <a:pos x="177" y="122"/>
                </a:cxn>
                <a:cxn ang="0">
                  <a:pos x="270" y="91"/>
                </a:cxn>
                <a:cxn ang="0">
                  <a:pos x="240" y="63"/>
                </a:cxn>
                <a:cxn ang="0">
                  <a:pos x="222" y="91"/>
                </a:cxn>
                <a:cxn ang="0">
                  <a:pos x="246" y="151"/>
                </a:cxn>
                <a:cxn ang="0">
                  <a:pos x="270" y="182"/>
                </a:cxn>
                <a:cxn ang="0">
                  <a:pos x="279" y="119"/>
                </a:cxn>
                <a:cxn ang="0">
                  <a:pos x="76" y="16"/>
                </a:cxn>
                <a:cxn ang="0">
                  <a:pos x="37" y="62"/>
                </a:cxn>
                <a:cxn ang="0">
                  <a:pos x="37" y="62"/>
                </a:cxn>
                <a:cxn ang="0">
                  <a:pos x="2" y="10"/>
                </a:cxn>
                <a:cxn ang="0">
                  <a:pos x="10" y="39"/>
                </a:cxn>
                <a:cxn ang="0">
                  <a:pos x="39" y="31"/>
                </a:cxn>
                <a:cxn ang="0">
                  <a:pos x="35" y="6"/>
                </a:cxn>
              </a:cxnLst>
              <a:rect l="0" t="0" r="r" b="b"/>
              <a:pathLst>
                <a:path w="777" h="270">
                  <a:moveTo>
                    <a:pt x="776" y="201"/>
                  </a:moveTo>
                  <a:lnTo>
                    <a:pt x="741" y="201"/>
                  </a:lnTo>
                  <a:lnTo>
                    <a:pt x="741" y="220"/>
                  </a:lnTo>
                  <a:lnTo>
                    <a:pt x="737" y="228"/>
                  </a:lnTo>
                  <a:lnTo>
                    <a:pt x="729" y="233"/>
                  </a:lnTo>
                  <a:lnTo>
                    <a:pt x="722" y="236"/>
                  </a:lnTo>
                  <a:lnTo>
                    <a:pt x="713" y="239"/>
                  </a:lnTo>
                  <a:lnTo>
                    <a:pt x="701" y="241"/>
                  </a:lnTo>
                  <a:lnTo>
                    <a:pt x="686" y="242"/>
                  </a:lnTo>
                  <a:lnTo>
                    <a:pt x="705" y="270"/>
                  </a:lnTo>
                  <a:lnTo>
                    <a:pt x="723" y="268"/>
                  </a:lnTo>
                  <a:lnTo>
                    <a:pt x="738" y="263"/>
                  </a:lnTo>
                  <a:lnTo>
                    <a:pt x="750" y="258"/>
                  </a:lnTo>
                  <a:lnTo>
                    <a:pt x="760" y="250"/>
                  </a:lnTo>
                  <a:lnTo>
                    <a:pt x="767" y="241"/>
                  </a:lnTo>
                  <a:lnTo>
                    <a:pt x="772" y="228"/>
                  </a:lnTo>
                  <a:lnTo>
                    <a:pt x="775" y="214"/>
                  </a:lnTo>
                  <a:lnTo>
                    <a:pt x="776" y="201"/>
                  </a:lnTo>
                  <a:close/>
                  <a:moveTo>
                    <a:pt x="721" y="58"/>
                  </a:moveTo>
                  <a:lnTo>
                    <a:pt x="707" y="58"/>
                  </a:lnTo>
                  <a:lnTo>
                    <a:pt x="694" y="60"/>
                  </a:lnTo>
                  <a:lnTo>
                    <a:pt x="682" y="63"/>
                  </a:lnTo>
                  <a:lnTo>
                    <a:pt x="671" y="70"/>
                  </a:lnTo>
                  <a:lnTo>
                    <a:pt x="662" y="79"/>
                  </a:lnTo>
                  <a:lnTo>
                    <a:pt x="654" y="91"/>
                  </a:lnTo>
                  <a:lnTo>
                    <a:pt x="649" y="104"/>
                  </a:lnTo>
                  <a:lnTo>
                    <a:pt x="646" y="119"/>
                  </a:lnTo>
                  <a:lnTo>
                    <a:pt x="645" y="136"/>
                  </a:lnTo>
                  <a:lnTo>
                    <a:pt x="646" y="154"/>
                  </a:lnTo>
                  <a:lnTo>
                    <a:pt x="649" y="170"/>
                  </a:lnTo>
                  <a:lnTo>
                    <a:pt x="654" y="183"/>
                  </a:lnTo>
                  <a:lnTo>
                    <a:pt x="662" y="194"/>
                  </a:lnTo>
                  <a:lnTo>
                    <a:pt x="671" y="203"/>
                  </a:lnTo>
                  <a:lnTo>
                    <a:pt x="682" y="210"/>
                  </a:lnTo>
                  <a:lnTo>
                    <a:pt x="694" y="214"/>
                  </a:lnTo>
                  <a:lnTo>
                    <a:pt x="707" y="215"/>
                  </a:lnTo>
                  <a:lnTo>
                    <a:pt x="722" y="215"/>
                  </a:lnTo>
                  <a:lnTo>
                    <a:pt x="733" y="210"/>
                  </a:lnTo>
                  <a:lnTo>
                    <a:pt x="741" y="201"/>
                  </a:lnTo>
                  <a:lnTo>
                    <a:pt x="776" y="201"/>
                  </a:lnTo>
                  <a:lnTo>
                    <a:pt x="776" y="196"/>
                  </a:lnTo>
                  <a:lnTo>
                    <a:pt x="776" y="182"/>
                  </a:lnTo>
                  <a:lnTo>
                    <a:pt x="702" y="182"/>
                  </a:lnTo>
                  <a:lnTo>
                    <a:pt x="694" y="178"/>
                  </a:lnTo>
                  <a:lnTo>
                    <a:pt x="682" y="162"/>
                  </a:lnTo>
                  <a:lnTo>
                    <a:pt x="679" y="150"/>
                  </a:lnTo>
                  <a:lnTo>
                    <a:pt x="679" y="122"/>
                  </a:lnTo>
                  <a:lnTo>
                    <a:pt x="682" y="110"/>
                  </a:lnTo>
                  <a:lnTo>
                    <a:pt x="688" y="102"/>
                  </a:lnTo>
                  <a:lnTo>
                    <a:pt x="694" y="95"/>
                  </a:lnTo>
                  <a:lnTo>
                    <a:pt x="702" y="91"/>
                  </a:lnTo>
                  <a:lnTo>
                    <a:pt x="776" y="91"/>
                  </a:lnTo>
                  <a:lnTo>
                    <a:pt x="776" y="71"/>
                  </a:lnTo>
                  <a:lnTo>
                    <a:pt x="741" y="71"/>
                  </a:lnTo>
                  <a:lnTo>
                    <a:pt x="733" y="62"/>
                  </a:lnTo>
                  <a:lnTo>
                    <a:pt x="721" y="58"/>
                  </a:lnTo>
                  <a:close/>
                  <a:moveTo>
                    <a:pt x="776" y="91"/>
                  </a:moveTo>
                  <a:lnTo>
                    <a:pt x="725" y="91"/>
                  </a:lnTo>
                  <a:lnTo>
                    <a:pt x="734" y="96"/>
                  </a:lnTo>
                  <a:lnTo>
                    <a:pt x="741" y="105"/>
                  </a:lnTo>
                  <a:lnTo>
                    <a:pt x="741" y="167"/>
                  </a:lnTo>
                  <a:lnTo>
                    <a:pt x="735" y="177"/>
                  </a:lnTo>
                  <a:lnTo>
                    <a:pt x="725" y="182"/>
                  </a:lnTo>
                  <a:lnTo>
                    <a:pt x="776" y="182"/>
                  </a:lnTo>
                  <a:lnTo>
                    <a:pt x="776" y="91"/>
                  </a:lnTo>
                  <a:close/>
                  <a:moveTo>
                    <a:pt x="776" y="62"/>
                  </a:moveTo>
                  <a:lnTo>
                    <a:pt x="741" y="62"/>
                  </a:lnTo>
                  <a:lnTo>
                    <a:pt x="741" y="71"/>
                  </a:lnTo>
                  <a:lnTo>
                    <a:pt x="776" y="71"/>
                  </a:lnTo>
                  <a:lnTo>
                    <a:pt x="776" y="62"/>
                  </a:lnTo>
                  <a:close/>
                  <a:moveTo>
                    <a:pt x="572" y="62"/>
                  </a:moveTo>
                  <a:lnTo>
                    <a:pt x="537" y="62"/>
                  </a:lnTo>
                  <a:lnTo>
                    <a:pt x="537" y="211"/>
                  </a:lnTo>
                  <a:lnTo>
                    <a:pt x="572" y="211"/>
                  </a:lnTo>
                  <a:lnTo>
                    <a:pt x="572" y="115"/>
                  </a:lnTo>
                  <a:lnTo>
                    <a:pt x="574" y="105"/>
                  </a:lnTo>
                  <a:lnTo>
                    <a:pt x="580" y="100"/>
                  </a:lnTo>
                  <a:lnTo>
                    <a:pt x="585" y="95"/>
                  </a:lnTo>
                  <a:lnTo>
                    <a:pt x="592" y="92"/>
                  </a:lnTo>
                  <a:lnTo>
                    <a:pt x="627" y="92"/>
                  </a:lnTo>
                  <a:lnTo>
                    <a:pt x="629" y="77"/>
                  </a:lnTo>
                  <a:lnTo>
                    <a:pt x="572" y="77"/>
                  </a:lnTo>
                  <a:lnTo>
                    <a:pt x="572" y="62"/>
                  </a:lnTo>
                  <a:close/>
                  <a:moveTo>
                    <a:pt x="627" y="92"/>
                  </a:moveTo>
                  <a:lnTo>
                    <a:pt x="610" y="92"/>
                  </a:lnTo>
                  <a:lnTo>
                    <a:pt x="618" y="94"/>
                  </a:lnTo>
                  <a:lnTo>
                    <a:pt x="626" y="100"/>
                  </a:lnTo>
                  <a:lnTo>
                    <a:pt x="627" y="92"/>
                  </a:lnTo>
                  <a:close/>
                  <a:moveTo>
                    <a:pt x="613" y="58"/>
                  </a:moveTo>
                  <a:lnTo>
                    <a:pt x="588" y="58"/>
                  </a:lnTo>
                  <a:lnTo>
                    <a:pt x="578" y="65"/>
                  </a:lnTo>
                  <a:lnTo>
                    <a:pt x="572" y="77"/>
                  </a:lnTo>
                  <a:lnTo>
                    <a:pt x="629" y="77"/>
                  </a:lnTo>
                  <a:lnTo>
                    <a:pt x="631" y="68"/>
                  </a:lnTo>
                  <a:lnTo>
                    <a:pt x="623" y="62"/>
                  </a:lnTo>
                  <a:lnTo>
                    <a:pt x="613" y="58"/>
                  </a:lnTo>
                  <a:close/>
                  <a:moveTo>
                    <a:pt x="437" y="58"/>
                  </a:moveTo>
                  <a:lnTo>
                    <a:pt x="422" y="60"/>
                  </a:lnTo>
                  <a:lnTo>
                    <a:pt x="409" y="63"/>
                  </a:lnTo>
                  <a:lnTo>
                    <a:pt x="397" y="70"/>
                  </a:lnTo>
                  <a:lnTo>
                    <a:pt x="387" y="79"/>
                  </a:lnTo>
                  <a:lnTo>
                    <a:pt x="379" y="91"/>
                  </a:lnTo>
                  <a:lnTo>
                    <a:pt x="373" y="104"/>
                  </a:lnTo>
                  <a:lnTo>
                    <a:pt x="369" y="119"/>
                  </a:lnTo>
                  <a:lnTo>
                    <a:pt x="368" y="137"/>
                  </a:lnTo>
                  <a:lnTo>
                    <a:pt x="369" y="154"/>
                  </a:lnTo>
                  <a:lnTo>
                    <a:pt x="373" y="169"/>
                  </a:lnTo>
                  <a:lnTo>
                    <a:pt x="379" y="183"/>
                  </a:lnTo>
                  <a:lnTo>
                    <a:pt x="387" y="194"/>
                  </a:lnTo>
                  <a:lnTo>
                    <a:pt x="397" y="203"/>
                  </a:lnTo>
                  <a:lnTo>
                    <a:pt x="409" y="210"/>
                  </a:lnTo>
                  <a:lnTo>
                    <a:pt x="422" y="213"/>
                  </a:lnTo>
                  <a:lnTo>
                    <a:pt x="437" y="215"/>
                  </a:lnTo>
                  <a:lnTo>
                    <a:pt x="453" y="213"/>
                  </a:lnTo>
                  <a:lnTo>
                    <a:pt x="466" y="210"/>
                  </a:lnTo>
                  <a:lnTo>
                    <a:pt x="478" y="203"/>
                  </a:lnTo>
                  <a:lnTo>
                    <a:pt x="488" y="194"/>
                  </a:lnTo>
                  <a:lnTo>
                    <a:pt x="496" y="183"/>
                  </a:lnTo>
                  <a:lnTo>
                    <a:pt x="497" y="182"/>
                  </a:lnTo>
                  <a:lnTo>
                    <a:pt x="427" y="182"/>
                  </a:lnTo>
                  <a:lnTo>
                    <a:pt x="418" y="178"/>
                  </a:lnTo>
                  <a:lnTo>
                    <a:pt x="412" y="170"/>
                  </a:lnTo>
                  <a:lnTo>
                    <a:pt x="406" y="162"/>
                  </a:lnTo>
                  <a:lnTo>
                    <a:pt x="403" y="151"/>
                  </a:lnTo>
                  <a:lnTo>
                    <a:pt x="403" y="122"/>
                  </a:lnTo>
                  <a:lnTo>
                    <a:pt x="406" y="111"/>
                  </a:lnTo>
                  <a:lnTo>
                    <a:pt x="418" y="95"/>
                  </a:lnTo>
                  <a:lnTo>
                    <a:pt x="427" y="91"/>
                  </a:lnTo>
                  <a:lnTo>
                    <a:pt x="496" y="91"/>
                  </a:lnTo>
                  <a:lnTo>
                    <a:pt x="488" y="79"/>
                  </a:lnTo>
                  <a:lnTo>
                    <a:pt x="478" y="70"/>
                  </a:lnTo>
                  <a:lnTo>
                    <a:pt x="466" y="63"/>
                  </a:lnTo>
                  <a:lnTo>
                    <a:pt x="452" y="60"/>
                  </a:lnTo>
                  <a:lnTo>
                    <a:pt x="437" y="58"/>
                  </a:lnTo>
                  <a:close/>
                  <a:moveTo>
                    <a:pt x="496" y="91"/>
                  </a:moveTo>
                  <a:lnTo>
                    <a:pt x="448" y="91"/>
                  </a:lnTo>
                  <a:lnTo>
                    <a:pt x="457" y="95"/>
                  </a:lnTo>
                  <a:lnTo>
                    <a:pt x="469" y="111"/>
                  </a:lnTo>
                  <a:lnTo>
                    <a:pt x="472" y="122"/>
                  </a:lnTo>
                  <a:lnTo>
                    <a:pt x="472" y="151"/>
                  </a:lnTo>
                  <a:lnTo>
                    <a:pt x="469" y="162"/>
                  </a:lnTo>
                  <a:lnTo>
                    <a:pt x="457" y="178"/>
                  </a:lnTo>
                  <a:lnTo>
                    <a:pt x="448" y="182"/>
                  </a:lnTo>
                  <a:lnTo>
                    <a:pt x="497" y="182"/>
                  </a:lnTo>
                  <a:lnTo>
                    <a:pt x="502" y="169"/>
                  </a:lnTo>
                  <a:lnTo>
                    <a:pt x="506" y="154"/>
                  </a:lnTo>
                  <a:lnTo>
                    <a:pt x="507" y="137"/>
                  </a:lnTo>
                  <a:lnTo>
                    <a:pt x="506" y="119"/>
                  </a:lnTo>
                  <a:lnTo>
                    <a:pt x="502" y="104"/>
                  </a:lnTo>
                  <a:lnTo>
                    <a:pt x="496" y="91"/>
                  </a:lnTo>
                  <a:close/>
                  <a:moveTo>
                    <a:pt x="331" y="169"/>
                  </a:moveTo>
                  <a:lnTo>
                    <a:pt x="318" y="169"/>
                  </a:lnTo>
                  <a:lnTo>
                    <a:pt x="312" y="171"/>
                  </a:lnTo>
                  <a:lnTo>
                    <a:pt x="303" y="180"/>
                  </a:lnTo>
                  <a:lnTo>
                    <a:pt x="301" y="186"/>
                  </a:lnTo>
                  <a:lnTo>
                    <a:pt x="301" y="198"/>
                  </a:lnTo>
                  <a:lnTo>
                    <a:pt x="303" y="204"/>
                  </a:lnTo>
                  <a:lnTo>
                    <a:pt x="312" y="213"/>
                  </a:lnTo>
                  <a:lnTo>
                    <a:pt x="318" y="215"/>
                  </a:lnTo>
                  <a:lnTo>
                    <a:pt x="331" y="215"/>
                  </a:lnTo>
                  <a:lnTo>
                    <a:pt x="337" y="213"/>
                  </a:lnTo>
                  <a:lnTo>
                    <a:pt x="346" y="204"/>
                  </a:lnTo>
                  <a:lnTo>
                    <a:pt x="348" y="198"/>
                  </a:lnTo>
                  <a:lnTo>
                    <a:pt x="348" y="186"/>
                  </a:lnTo>
                  <a:lnTo>
                    <a:pt x="346" y="180"/>
                  </a:lnTo>
                  <a:lnTo>
                    <a:pt x="337" y="171"/>
                  </a:lnTo>
                  <a:lnTo>
                    <a:pt x="331" y="169"/>
                  </a:lnTo>
                  <a:close/>
                  <a:moveTo>
                    <a:pt x="211" y="58"/>
                  </a:moveTo>
                  <a:lnTo>
                    <a:pt x="196" y="60"/>
                  </a:lnTo>
                  <a:lnTo>
                    <a:pt x="182" y="63"/>
                  </a:lnTo>
                  <a:lnTo>
                    <a:pt x="171" y="70"/>
                  </a:lnTo>
                  <a:lnTo>
                    <a:pt x="161" y="79"/>
                  </a:lnTo>
                  <a:lnTo>
                    <a:pt x="152" y="91"/>
                  </a:lnTo>
                  <a:lnTo>
                    <a:pt x="147" y="104"/>
                  </a:lnTo>
                  <a:lnTo>
                    <a:pt x="143" y="119"/>
                  </a:lnTo>
                  <a:lnTo>
                    <a:pt x="142" y="137"/>
                  </a:lnTo>
                  <a:lnTo>
                    <a:pt x="143" y="154"/>
                  </a:lnTo>
                  <a:lnTo>
                    <a:pt x="147" y="169"/>
                  </a:lnTo>
                  <a:lnTo>
                    <a:pt x="152" y="183"/>
                  </a:lnTo>
                  <a:lnTo>
                    <a:pt x="161" y="194"/>
                  </a:lnTo>
                  <a:lnTo>
                    <a:pt x="171" y="203"/>
                  </a:lnTo>
                  <a:lnTo>
                    <a:pt x="182" y="210"/>
                  </a:lnTo>
                  <a:lnTo>
                    <a:pt x="196" y="213"/>
                  </a:lnTo>
                  <a:lnTo>
                    <a:pt x="211" y="215"/>
                  </a:lnTo>
                  <a:lnTo>
                    <a:pt x="226" y="213"/>
                  </a:lnTo>
                  <a:lnTo>
                    <a:pt x="240" y="210"/>
                  </a:lnTo>
                  <a:lnTo>
                    <a:pt x="252" y="203"/>
                  </a:lnTo>
                  <a:lnTo>
                    <a:pt x="262" y="194"/>
                  </a:lnTo>
                  <a:lnTo>
                    <a:pt x="270" y="183"/>
                  </a:lnTo>
                  <a:lnTo>
                    <a:pt x="270" y="182"/>
                  </a:lnTo>
                  <a:lnTo>
                    <a:pt x="200" y="182"/>
                  </a:lnTo>
                  <a:lnTo>
                    <a:pt x="192" y="178"/>
                  </a:lnTo>
                  <a:lnTo>
                    <a:pt x="180" y="162"/>
                  </a:lnTo>
                  <a:lnTo>
                    <a:pt x="177" y="151"/>
                  </a:lnTo>
                  <a:lnTo>
                    <a:pt x="177" y="122"/>
                  </a:lnTo>
                  <a:lnTo>
                    <a:pt x="180" y="111"/>
                  </a:lnTo>
                  <a:lnTo>
                    <a:pt x="192" y="95"/>
                  </a:lnTo>
                  <a:lnTo>
                    <a:pt x="201" y="91"/>
                  </a:lnTo>
                  <a:lnTo>
                    <a:pt x="270" y="91"/>
                  </a:lnTo>
                  <a:lnTo>
                    <a:pt x="262" y="79"/>
                  </a:lnTo>
                  <a:lnTo>
                    <a:pt x="252" y="70"/>
                  </a:lnTo>
                  <a:lnTo>
                    <a:pt x="240" y="63"/>
                  </a:lnTo>
                  <a:lnTo>
                    <a:pt x="226" y="60"/>
                  </a:lnTo>
                  <a:lnTo>
                    <a:pt x="211" y="58"/>
                  </a:lnTo>
                  <a:close/>
                  <a:moveTo>
                    <a:pt x="270" y="91"/>
                  </a:moveTo>
                  <a:lnTo>
                    <a:pt x="222" y="91"/>
                  </a:lnTo>
                  <a:lnTo>
                    <a:pt x="230" y="95"/>
                  </a:lnTo>
                  <a:lnTo>
                    <a:pt x="243" y="111"/>
                  </a:lnTo>
                  <a:lnTo>
                    <a:pt x="246" y="122"/>
                  </a:lnTo>
                  <a:lnTo>
                    <a:pt x="246" y="151"/>
                  </a:lnTo>
                  <a:lnTo>
                    <a:pt x="243" y="162"/>
                  </a:lnTo>
                  <a:lnTo>
                    <a:pt x="230" y="178"/>
                  </a:lnTo>
                  <a:lnTo>
                    <a:pt x="222" y="182"/>
                  </a:lnTo>
                  <a:lnTo>
                    <a:pt x="270" y="182"/>
                  </a:lnTo>
                  <a:lnTo>
                    <a:pt x="276" y="169"/>
                  </a:lnTo>
                  <a:lnTo>
                    <a:pt x="279" y="154"/>
                  </a:lnTo>
                  <a:lnTo>
                    <a:pt x="281" y="137"/>
                  </a:lnTo>
                  <a:lnTo>
                    <a:pt x="279" y="119"/>
                  </a:lnTo>
                  <a:lnTo>
                    <a:pt x="276" y="104"/>
                  </a:lnTo>
                  <a:lnTo>
                    <a:pt x="270" y="91"/>
                  </a:lnTo>
                  <a:close/>
                  <a:moveTo>
                    <a:pt x="110" y="0"/>
                  </a:moveTo>
                  <a:lnTo>
                    <a:pt x="76" y="16"/>
                  </a:lnTo>
                  <a:lnTo>
                    <a:pt x="76" y="211"/>
                  </a:lnTo>
                  <a:lnTo>
                    <a:pt x="110" y="211"/>
                  </a:lnTo>
                  <a:lnTo>
                    <a:pt x="110" y="0"/>
                  </a:lnTo>
                  <a:close/>
                  <a:moveTo>
                    <a:pt x="37" y="62"/>
                  </a:moveTo>
                  <a:lnTo>
                    <a:pt x="3" y="62"/>
                  </a:lnTo>
                  <a:lnTo>
                    <a:pt x="3" y="211"/>
                  </a:lnTo>
                  <a:lnTo>
                    <a:pt x="37" y="211"/>
                  </a:lnTo>
                  <a:lnTo>
                    <a:pt x="37" y="62"/>
                  </a:lnTo>
                  <a:close/>
                  <a:moveTo>
                    <a:pt x="26" y="1"/>
                  </a:moveTo>
                  <a:lnTo>
                    <a:pt x="15" y="1"/>
                  </a:lnTo>
                  <a:lnTo>
                    <a:pt x="10" y="2"/>
                  </a:lnTo>
                  <a:lnTo>
                    <a:pt x="2" y="10"/>
                  </a:lnTo>
                  <a:lnTo>
                    <a:pt x="0" y="15"/>
                  </a:lnTo>
                  <a:lnTo>
                    <a:pt x="0" y="26"/>
                  </a:lnTo>
                  <a:lnTo>
                    <a:pt x="2" y="31"/>
                  </a:lnTo>
                  <a:lnTo>
                    <a:pt x="10" y="39"/>
                  </a:lnTo>
                  <a:lnTo>
                    <a:pt x="15" y="41"/>
                  </a:lnTo>
                  <a:lnTo>
                    <a:pt x="26" y="41"/>
                  </a:lnTo>
                  <a:lnTo>
                    <a:pt x="31" y="39"/>
                  </a:lnTo>
                  <a:lnTo>
                    <a:pt x="39" y="31"/>
                  </a:lnTo>
                  <a:lnTo>
                    <a:pt x="41" y="26"/>
                  </a:lnTo>
                  <a:lnTo>
                    <a:pt x="41" y="15"/>
                  </a:lnTo>
                  <a:lnTo>
                    <a:pt x="39" y="10"/>
                  </a:lnTo>
                  <a:lnTo>
                    <a:pt x="35" y="6"/>
                  </a:lnTo>
                  <a:lnTo>
                    <a:pt x="31" y="2"/>
                  </a:lnTo>
                  <a:lnTo>
                    <a:pt x="26" y="1"/>
                  </a:lnTo>
                  <a:close/>
                </a:path>
              </a:pathLst>
            </a:custGeom>
            <a:solidFill>
              <a:srgbClr val="220050"/>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1028" name="AutoShape 4"/>
            <p:cNvSpPr>
              <a:spLocks/>
            </p:cNvSpPr>
            <p:nvPr/>
          </p:nvSpPr>
          <p:spPr bwMode="auto">
            <a:xfrm>
              <a:off x="17655" y="10035"/>
              <a:ext cx="765" cy="270"/>
            </a:xfrm>
            <a:custGeom>
              <a:avLst/>
              <a:gdLst/>
              <a:ahLst/>
              <a:cxnLst>
                <a:cxn ang="0">
                  <a:pos x="727" y="228"/>
                </a:cxn>
                <a:cxn ang="0">
                  <a:pos x="691" y="241"/>
                </a:cxn>
                <a:cxn ang="0">
                  <a:pos x="727" y="264"/>
                </a:cxn>
                <a:cxn ang="0">
                  <a:pos x="761" y="229"/>
                </a:cxn>
                <a:cxn ang="0">
                  <a:pos x="697" y="58"/>
                </a:cxn>
                <a:cxn ang="0">
                  <a:pos x="653" y="79"/>
                </a:cxn>
                <a:cxn ang="0">
                  <a:pos x="636" y="136"/>
                </a:cxn>
                <a:cxn ang="0">
                  <a:pos x="653" y="195"/>
                </a:cxn>
                <a:cxn ang="0">
                  <a:pos x="697" y="215"/>
                </a:cxn>
                <a:cxn ang="0">
                  <a:pos x="765" y="201"/>
                </a:cxn>
                <a:cxn ang="0">
                  <a:pos x="684" y="178"/>
                </a:cxn>
                <a:cxn ang="0">
                  <a:pos x="673" y="110"/>
                </a:cxn>
                <a:cxn ang="0">
                  <a:pos x="765" y="91"/>
                </a:cxn>
                <a:cxn ang="0">
                  <a:pos x="711" y="58"/>
                </a:cxn>
                <a:cxn ang="0">
                  <a:pos x="731" y="105"/>
                </a:cxn>
                <a:cxn ang="0">
                  <a:pos x="765" y="182"/>
                </a:cxn>
                <a:cxn ang="0">
                  <a:pos x="731" y="71"/>
                </a:cxn>
                <a:cxn ang="0">
                  <a:pos x="530" y="62"/>
                </a:cxn>
                <a:cxn ang="0">
                  <a:pos x="566" y="106"/>
                </a:cxn>
                <a:cxn ang="0">
                  <a:pos x="618" y="92"/>
                </a:cxn>
                <a:cxn ang="0">
                  <a:pos x="618" y="92"/>
                </a:cxn>
                <a:cxn ang="0">
                  <a:pos x="618" y="92"/>
                </a:cxn>
                <a:cxn ang="0">
                  <a:pos x="564" y="77"/>
                </a:cxn>
                <a:cxn ang="0">
                  <a:pos x="605" y="58"/>
                </a:cxn>
                <a:cxn ang="0">
                  <a:pos x="392" y="70"/>
                </a:cxn>
                <a:cxn ang="0">
                  <a:pos x="364" y="119"/>
                </a:cxn>
                <a:cxn ang="0">
                  <a:pos x="373" y="183"/>
                </a:cxn>
                <a:cxn ang="0">
                  <a:pos x="416" y="214"/>
                </a:cxn>
                <a:cxn ang="0">
                  <a:pos x="471" y="203"/>
                </a:cxn>
                <a:cxn ang="0">
                  <a:pos x="421" y="182"/>
                </a:cxn>
                <a:cxn ang="0">
                  <a:pos x="397" y="151"/>
                </a:cxn>
                <a:cxn ang="0">
                  <a:pos x="421" y="91"/>
                </a:cxn>
                <a:cxn ang="0">
                  <a:pos x="471" y="70"/>
                </a:cxn>
                <a:cxn ang="0">
                  <a:pos x="489" y="91"/>
                </a:cxn>
                <a:cxn ang="0">
                  <a:pos x="466" y="123"/>
                </a:cxn>
                <a:cxn ang="0">
                  <a:pos x="442" y="182"/>
                </a:cxn>
                <a:cxn ang="0">
                  <a:pos x="500" y="137"/>
                </a:cxn>
                <a:cxn ang="0">
                  <a:pos x="327" y="169"/>
                </a:cxn>
                <a:cxn ang="0">
                  <a:pos x="297" y="186"/>
                </a:cxn>
                <a:cxn ang="0">
                  <a:pos x="313" y="215"/>
                </a:cxn>
                <a:cxn ang="0">
                  <a:pos x="343" y="198"/>
                </a:cxn>
                <a:cxn ang="0">
                  <a:pos x="327" y="169"/>
                </a:cxn>
                <a:cxn ang="0">
                  <a:pos x="169" y="70"/>
                </a:cxn>
                <a:cxn ang="0">
                  <a:pos x="141" y="119"/>
                </a:cxn>
                <a:cxn ang="0">
                  <a:pos x="151" y="183"/>
                </a:cxn>
                <a:cxn ang="0">
                  <a:pos x="194" y="214"/>
                </a:cxn>
                <a:cxn ang="0">
                  <a:pos x="248" y="203"/>
                </a:cxn>
                <a:cxn ang="0">
                  <a:pos x="198" y="182"/>
                </a:cxn>
                <a:cxn ang="0">
                  <a:pos x="174" y="123"/>
                </a:cxn>
                <a:cxn ang="0">
                  <a:pos x="267" y="91"/>
                </a:cxn>
                <a:cxn ang="0">
                  <a:pos x="237" y="64"/>
                </a:cxn>
                <a:cxn ang="0">
                  <a:pos x="219" y="91"/>
                </a:cxn>
                <a:cxn ang="0">
                  <a:pos x="243" y="151"/>
                </a:cxn>
                <a:cxn ang="0">
                  <a:pos x="267" y="182"/>
                </a:cxn>
                <a:cxn ang="0">
                  <a:pos x="276" y="119"/>
                </a:cxn>
                <a:cxn ang="0">
                  <a:pos x="75" y="16"/>
                </a:cxn>
                <a:cxn ang="0">
                  <a:pos x="37" y="62"/>
                </a:cxn>
                <a:cxn ang="0">
                  <a:pos x="37" y="62"/>
                </a:cxn>
                <a:cxn ang="0">
                  <a:pos x="2" y="10"/>
                </a:cxn>
                <a:cxn ang="0">
                  <a:pos x="10" y="39"/>
                </a:cxn>
                <a:cxn ang="0">
                  <a:pos x="39" y="31"/>
                </a:cxn>
                <a:cxn ang="0">
                  <a:pos x="35" y="7"/>
                </a:cxn>
              </a:cxnLst>
              <a:rect l="0" t="0" r="r" b="b"/>
              <a:pathLst>
                <a:path w="765" h="270">
                  <a:moveTo>
                    <a:pt x="765" y="201"/>
                  </a:moveTo>
                  <a:lnTo>
                    <a:pt x="731" y="201"/>
                  </a:lnTo>
                  <a:lnTo>
                    <a:pt x="731" y="220"/>
                  </a:lnTo>
                  <a:lnTo>
                    <a:pt x="727" y="228"/>
                  </a:lnTo>
                  <a:lnTo>
                    <a:pt x="719" y="233"/>
                  </a:lnTo>
                  <a:lnTo>
                    <a:pt x="712" y="236"/>
                  </a:lnTo>
                  <a:lnTo>
                    <a:pt x="703" y="239"/>
                  </a:lnTo>
                  <a:lnTo>
                    <a:pt x="691" y="241"/>
                  </a:lnTo>
                  <a:lnTo>
                    <a:pt x="677" y="242"/>
                  </a:lnTo>
                  <a:lnTo>
                    <a:pt x="695" y="270"/>
                  </a:lnTo>
                  <a:lnTo>
                    <a:pt x="713" y="268"/>
                  </a:lnTo>
                  <a:lnTo>
                    <a:pt x="727" y="264"/>
                  </a:lnTo>
                  <a:lnTo>
                    <a:pt x="740" y="258"/>
                  </a:lnTo>
                  <a:lnTo>
                    <a:pt x="749" y="250"/>
                  </a:lnTo>
                  <a:lnTo>
                    <a:pt x="756" y="241"/>
                  </a:lnTo>
                  <a:lnTo>
                    <a:pt x="761" y="229"/>
                  </a:lnTo>
                  <a:lnTo>
                    <a:pt x="764" y="214"/>
                  </a:lnTo>
                  <a:lnTo>
                    <a:pt x="765" y="201"/>
                  </a:lnTo>
                  <a:close/>
                  <a:moveTo>
                    <a:pt x="711" y="58"/>
                  </a:moveTo>
                  <a:lnTo>
                    <a:pt x="697" y="58"/>
                  </a:lnTo>
                  <a:lnTo>
                    <a:pt x="684" y="60"/>
                  </a:lnTo>
                  <a:lnTo>
                    <a:pt x="672" y="64"/>
                  </a:lnTo>
                  <a:lnTo>
                    <a:pt x="662" y="70"/>
                  </a:lnTo>
                  <a:lnTo>
                    <a:pt x="653" y="79"/>
                  </a:lnTo>
                  <a:lnTo>
                    <a:pt x="645" y="91"/>
                  </a:lnTo>
                  <a:lnTo>
                    <a:pt x="640" y="104"/>
                  </a:lnTo>
                  <a:lnTo>
                    <a:pt x="637" y="119"/>
                  </a:lnTo>
                  <a:lnTo>
                    <a:pt x="636" y="136"/>
                  </a:lnTo>
                  <a:lnTo>
                    <a:pt x="637" y="154"/>
                  </a:lnTo>
                  <a:lnTo>
                    <a:pt x="640" y="170"/>
                  </a:lnTo>
                  <a:lnTo>
                    <a:pt x="645" y="183"/>
                  </a:lnTo>
                  <a:lnTo>
                    <a:pt x="653" y="195"/>
                  </a:lnTo>
                  <a:lnTo>
                    <a:pt x="662" y="203"/>
                  </a:lnTo>
                  <a:lnTo>
                    <a:pt x="672" y="210"/>
                  </a:lnTo>
                  <a:lnTo>
                    <a:pt x="684" y="214"/>
                  </a:lnTo>
                  <a:lnTo>
                    <a:pt x="697" y="215"/>
                  </a:lnTo>
                  <a:lnTo>
                    <a:pt x="711" y="215"/>
                  </a:lnTo>
                  <a:lnTo>
                    <a:pt x="723" y="210"/>
                  </a:lnTo>
                  <a:lnTo>
                    <a:pt x="731" y="201"/>
                  </a:lnTo>
                  <a:lnTo>
                    <a:pt x="765" y="201"/>
                  </a:lnTo>
                  <a:lnTo>
                    <a:pt x="765" y="196"/>
                  </a:lnTo>
                  <a:lnTo>
                    <a:pt x="765" y="182"/>
                  </a:lnTo>
                  <a:lnTo>
                    <a:pt x="692" y="182"/>
                  </a:lnTo>
                  <a:lnTo>
                    <a:pt x="684" y="178"/>
                  </a:lnTo>
                  <a:lnTo>
                    <a:pt x="673" y="162"/>
                  </a:lnTo>
                  <a:lnTo>
                    <a:pt x="670" y="150"/>
                  </a:lnTo>
                  <a:lnTo>
                    <a:pt x="670" y="122"/>
                  </a:lnTo>
                  <a:lnTo>
                    <a:pt x="673" y="110"/>
                  </a:lnTo>
                  <a:lnTo>
                    <a:pt x="678" y="102"/>
                  </a:lnTo>
                  <a:lnTo>
                    <a:pt x="684" y="95"/>
                  </a:lnTo>
                  <a:lnTo>
                    <a:pt x="692" y="91"/>
                  </a:lnTo>
                  <a:lnTo>
                    <a:pt x="765" y="91"/>
                  </a:lnTo>
                  <a:lnTo>
                    <a:pt x="765" y="71"/>
                  </a:lnTo>
                  <a:lnTo>
                    <a:pt x="731" y="71"/>
                  </a:lnTo>
                  <a:lnTo>
                    <a:pt x="722" y="62"/>
                  </a:lnTo>
                  <a:lnTo>
                    <a:pt x="711" y="58"/>
                  </a:lnTo>
                  <a:close/>
                  <a:moveTo>
                    <a:pt x="765" y="91"/>
                  </a:moveTo>
                  <a:lnTo>
                    <a:pt x="715" y="91"/>
                  </a:lnTo>
                  <a:lnTo>
                    <a:pt x="724" y="96"/>
                  </a:lnTo>
                  <a:lnTo>
                    <a:pt x="731" y="105"/>
                  </a:lnTo>
                  <a:lnTo>
                    <a:pt x="731" y="167"/>
                  </a:lnTo>
                  <a:lnTo>
                    <a:pt x="724" y="177"/>
                  </a:lnTo>
                  <a:lnTo>
                    <a:pt x="715" y="182"/>
                  </a:lnTo>
                  <a:lnTo>
                    <a:pt x="765" y="182"/>
                  </a:lnTo>
                  <a:lnTo>
                    <a:pt x="765" y="91"/>
                  </a:lnTo>
                  <a:close/>
                  <a:moveTo>
                    <a:pt x="765" y="62"/>
                  </a:moveTo>
                  <a:lnTo>
                    <a:pt x="731" y="62"/>
                  </a:lnTo>
                  <a:lnTo>
                    <a:pt x="731" y="71"/>
                  </a:lnTo>
                  <a:lnTo>
                    <a:pt x="765" y="71"/>
                  </a:lnTo>
                  <a:lnTo>
                    <a:pt x="765" y="62"/>
                  </a:lnTo>
                  <a:close/>
                  <a:moveTo>
                    <a:pt x="564" y="62"/>
                  </a:moveTo>
                  <a:lnTo>
                    <a:pt x="530" y="62"/>
                  </a:lnTo>
                  <a:lnTo>
                    <a:pt x="530" y="211"/>
                  </a:lnTo>
                  <a:lnTo>
                    <a:pt x="564" y="211"/>
                  </a:lnTo>
                  <a:lnTo>
                    <a:pt x="564" y="115"/>
                  </a:lnTo>
                  <a:lnTo>
                    <a:pt x="566" y="106"/>
                  </a:lnTo>
                  <a:lnTo>
                    <a:pt x="572" y="100"/>
                  </a:lnTo>
                  <a:lnTo>
                    <a:pt x="577" y="95"/>
                  </a:lnTo>
                  <a:lnTo>
                    <a:pt x="584" y="92"/>
                  </a:lnTo>
                  <a:lnTo>
                    <a:pt x="618" y="92"/>
                  </a:lnTo>
                  <a:lnTo>
                    <a:pt x="621" y="77"/>
                  </a:lnTo>
                  <a:lnTo>
                    <a:pt x="564" y="77"/>
                  </a:lnTo>
                  <a:lnTo>
                    <a:pt x="564" y="62"/>
                  </a:lnTo>
                  <a:close/>
                  <a:moveTo>
                    <a:pt x="618" y="92"/>
                  </a:moveTo>
                  <a:lnTo>
                    <a:pt x="601" y="92"/>
                  </a:lnTo>
                  <a:lnTo>
                    <a:pt x="610" y="95"/>
                  </a:lnTo>
                  <a:lnTo>
                    <a:pt x="617" y="100"/>
                  </a:lnTo>
                  <a:lnTo>
                    <a:pt x="618" y="92"/>
                  </a:lnTo>
                  <a:close/>
                  <a:moveTo>
                    <a:pt x="605" y="58"/>
                  </a:moveTo>
                  <a:lnTo>
                    <a:pt x="580" y="58"/>
                  </a:lnTo>
                  <a:lnTo>
                    <a:pt x="570" y="65"/>
                  </a:lnTo>
                  <a:lnTo>
                    <a:pt x="564" y="77"/>
                  </a:lnTo>
                  <a:lnTo>
                    <a:pt x="621" y="77"/>
                  </a:lnTo>
                  <a:lnTo>
                    <a:pt x="622" y="69"/>
                  </a:lnTo>
                  <a:lnTo>
                    <a:pt x="614" y="62"/>
                  </a:lnTo>
                  <a:lnTo>
                    <a:pt x="605" y="58"/>
                  </a:lnTo>
                  <a:close/>
                  <a:moveTo>
                    <a:pt x="431" y="58"/>
                  </a:moveTo>
                  <a:lnTo>
                    <a:pt x="416" y="60"/>
                  </a:lnTo>
                  <a:lnTo>
                    <a:pt x="403" y="64"/>
                  </a:lnTo>
                  <a:lnTo>
                    <a:pt x="392" y="70"/>
                  </a:lnTo>
                  <a:lnTo>
                    <a:pt x="382" y="79"/>
                  </a:lnTo>
                  <a:lnTo>
                    <a:pt x="373" y="91"/>
                  </a:lnTo>
                  <a:lnTo>
                    <a:pt x="368" y="104"/>
                  </a:lnTo>
                  <a:lnTo>
                    <a:pt x="364" y="119"/>
                  </a:lnTo>
                  <a:lnTo>
                    <a:pt x="363" y="137"/>
                  </a:lnTo>
                  <a:lnTo>
                    <a:pt x="364" y="154"/>
                  </a:lnTo>
                  <a:lnTo>
                    <a:pt x="368" y="169"/>
                  </a:lnTo>
                  <a:lnTo>
                    <a:pt x="373" y="183"/>
                  </a:lnTo>
                  <a:lnTo>
                    <a:pt x="382" y="194"/>
                  </a:lnTo>
                  <a:lnTo>
                    <a:pt x="392" y="203"/>
                  </a:lnTo>
                  <a:lnTo>
                    <a:pt x="403" y="210"/>
                  </a:lnTo>
                  <a:lnTo>
                    <a:pt x="416" y="214"/>
                  </a:lnTo>
                  <a:lnTo>
                    <a:pt x="431" y="215"/>
                  </a:lnTo>
                  <a:lnTo>
                    <a:pt x="446" y="214"/>
                  </a:lnTo>
                  <a:lnTo>
                    <a:pt x="460" y="210"/>
                  </a:lnTo>
                  <a:lnTo>
                    <a:pt x="471" y="203"/>
                  </a:lnTo>
                  <a:lnTo>
                    <a:pt x="481" y="194"/>
                  </a:lnTo>
                  <a:lnTo>
                    <a:pt x="489" y="183"/>
                  </a:lnTo>
                  <a:lnTo>
                    <a:pt x="490" y="182"/>
                  </a:lnTo>
                  <a:lnTo>
                    <a:pt x="421" y="182"/>
                  </a:lnTo>
                  <a:lnTo>
                    <a:pt x="413" y="178"/>
                  </a:lnTo>
                  <a:lnTo>
                    <a:pt x="406" y="170"/>
                  </a:lnTo>
                  <a:lnTo>
                    <a:pt x="400" y="162"/>
                  </a:lnTo>
                  <a:lnTo>
                    <a:pt x="397" y="151"/>
                  </a:lnTo>
                  <a:lnTo>
                    <a:pt x="397" y="123"/>
                  </a:lnTo>
                  <a:lnTo>
                    <a:pt x="400" y="112"/>
                  </a:lnTo>
                  <a:lnTo>
                    <a:pt x="413" y="95"/>
                  </a:lnTo>
                  <a:lnTo>
                    <a:pt x="421" y="91"/>
                  </a:lnTo>
                  <a:lnTo>
                    <a:pt x="489" y="91"/>
                  </a:lnTo>
                  <a:lnTo>
                    <a:pt x="481" y="79"/>
                  </a:lnTo>
                  <a:lnTo>
                    <a:pt x="471" y="70"/>
                  </a:lnTo>
                  <a:lnTo>
                    <a:pt x="460" y="64"/>
                  </a:lnTo>
                  <a:lnTo>
                    <a:pt x="446" y="60"/>
                  </a:lnTo>
                  <a:lnTo>
                    <a:pt x="431" y="58"/>
                  </a:lnTo>
                  <a:close/>
                  <a:moveTo>
                    <a:pt x="489" y="91"/>
                  </a:moveTo>
                  <a:lnTo>
                    <a:pt x="442" y="91"/>
                  </a:lnTo>
                  <a:lnTo>
                    <a:pt x="450" y="95"/>
                  </a:lnTo>
                  <a:lnTo>
                    <a:pt x="463" y="111"/>
                  </a:lnTo>
                  <a:lnTo>
                    <a:pt x="466" y="123"/>
                  </a:lnTo>
                  <a:lnTo>
                    <a:pt x="466" y="151"/>
                  </a:lnTo>
                  <a:lnTo>
                    <a:pt x="463" y="162"/>
                  </a:lnTo>
                  <a:lnTo>
                    <a:pt x="450" y="178"/>
                  </a:lnTo>
                  <a:lnTo>
                    <a:pt x="442" y="182"/>
                  </a:lnTo>
                  <a:lnTo>
                    <a:pt x="490" y="182"/>
                  </a:lnTo>
                  <a:lnTo>
                    <a:pt x="495" y="169"/>
                  </a:lnTo>
                  <a:lnTo>
                    <a:pt x="499" y="154"/>
                  </a:lnTo>
                  <a:lnTo>
                    <a:pt x="500" y="137"/>
                  </a:lnTo>
                  <a:lnTo>
                    <a:pt x="499" y="119"/>
                  </a:lnTo>
                  <a:lnTo>
                    <a:pt x="495" y="104"/>
                  </a:lnTo>
                  <a:lnTo>
                    <a:pt x="489" y="91"/>
                  </a:lnTo>
                  <a:close/>
                  <a:moveTo>
                    <a:pt x="327" y="169"/>
                  </a:moveTo>
                  <a:lnTo>
                    <a:pt x="313" y="169"/>
                  </a:lnTo>
                  <a:lnTo>
                    <a:pt x="308" y="171"/>
                  </a:lnTo>
                  <a:lnTo>
                    <a:pt x="299" y="180"/>
                  </a:lnTo>
                  <a:lnTo>
                    <a:pt x="297" y="186"/>
                  </a:lnTo>
                  <a:lnTo>
                    <a:pt x="297" y="198"/>
                  </a:lnTo>
                  <a:lnTo>
                    <a:pt x="299" y="204"/>
                  </a:lnTo>
                  <a:lnTo>
                    <a:pt x="308" y="213"/>
                  </a:lnTo>
                  <a:lnTo>
                    <a:pt x="313" y="215"/>
                  </a:lnTo>
                  <a:lnTo>
                    <a:pt x="327" y="215"/>
                  </a:lnTo>
                  <a:lnTo>
                    <a:pt x="332" y="213"/>
                  </a:lnTo>
                  <a:lnTo>
                    <a:pt x="341" y="204"/>
                  </a:lnTo>
                  <a:lnTo>
                    <a:pt x="343" y="198"/>
                  </a:lnTo>
                  <a:lnTo>
                    <a:pt x="343" y="186"/>
                  </a:lnTo>
                  <a:lnTo>
                    <a:pt x="341" y="180"/>
                  </a:lnTo>
                  <a:lnTo>
                    <a:pt x="332" y="171"/>
                  </a:lnTo>
                  <a:lnTo>
                    <a:pt x="327" y="169"/>
                  </a:lnTo>
                  <a:close/>
                  <a:moveTo>
                    <a:pt x="208" y="58"/>
                  </a:moveTo>
                  <a:lnTo>
                    <a:pt x="194" y="60"/>
                  </a:lnTo>
                  <a:lnTo>
                    <a:pt x="180" y="64"/>
                  </a:lnTo>
                  <a:lnTo>
                    <a:pt x="169" y="70"/>
                  </a:lnTo>
                  <a:lnTo>
                    <a:pt x="159" y="79"/>
                  </a:lnTo>
                  <a:lnTo>
                    <a:pt x="151" y="91"/>
                  </a:lnTo>
                  <a:lnTo>
                    <a:pt x="145" y="104"/>
                  </a:lnTo>
                  <a:lnTo>
                    <a:pt x="141" y="119"/>
                  </a:lnTo>
                  <a:lnTo>
                    <a:pt x="140" y="137"/>
                  </a:lnTo>
                  <a:lnTo>
                    <a:pt x="141" y="154"/>
                  </a:lnTo>
                  <a:lnTo>
                    <a:pt x="145" y="169"/>
                  </a:lnTo>
                  <a:lnTo>
                    <a:pt x="151" y="183"/>
                  </a:lnTo>
                  <a:lnTo>
                    <a:pt x="159" y="194"/>
                  </a:lnTo>
                  <a:lnTo>
                    <a:pt x="169" y="203"/>
                  </a:lnTo>
                  <a:lnTo>
                    <a:pt x="180" y="210"/>
                  </a:lnTo>
                  <a:lnTo>
                    <a:pt x="194" y="214"/>
                  </a:lnTo>
                  <a:lnTo>
                    <a:pt x="208" y="215"/>
                  </a:lnTo>
                  <a:lnTo>
                    <a:pt x="223" y="214"/>
                  </a:lnTo>
                  <a:lnTo>
                    <a:pt x="237" y="210"/>
                  </a:lnTo>
                  <a:lnTo>
                    <a:pt x="248" y="203"/>
                  </a:lnTo>
                  <a:lnTo>
                    <a:pt x="259" y="194"/>
                  </a:lnTo>
                  <a:lnTo>
                    <a:pt x="267" y="183"/>
                  </a:lnTo>
                  <a:lnTo>
                    <a:pt x="267" y="182"/>
                  </a:lnTo>
                  <a:lnTo>
                    <a:pt x="198" y="182"/>
                  </a:lnTo>
                  <a:lnTo>
                    <a:pt x="190" y="178"/>
                  </a:lnTo>
                  <a:lnTo>
                    <a:pt x="177" y="162"/>
                  </a:lnTo>
                  <a:lnTo>
                    <a:pt x="174" y="151"/>
                  </a:lnTo>
                  <a:lnTo>
                    <a:pt x="174" y="123"/>
                  </a:lnTo>
                  <a:lnTo>
                    <a:pt x="177" y="112"/>
                  </a:lnTo>
                  <a:lnTo>
                    <a:pt x="190" y="95"/>
                  </a:lnTo>
                  <a:lnTo>
                    <a:pt x="198" y="91"/>
                  </a:lnTo>
                  <a:lnTo>
                    <a:pt x="267" y="91"/>
                  </a:lnTo>
                  <a:lnTo>
                    <a:pt x="266" y="91"/>
                  </a:lnTo>
                  <a:lnTo>
                    <a:pt x="258" y="79"/>
                  </a:lnTo>
                  <a:lnTo>
                    <a:pt x="248" y="70"/>
                  </a:lnTo>
                  <a:lnTo>
                    <a:pt x="237" y="64"/>
                  </a:lnTo>
                  <a:lnTo>
                    <a:pt x="223" y="60"/>
                  </a:lnTo>
                  <a:lnTo>
                    <a:pt x="208" y="58"/>
                  </a:lnTo>
                  <a:close/>
                  <a:moveTo>
                    <a:pt x="267" y="91"/>
                  </a:moveTo>
                  <a:lnTo>
                    <a:pt x="219" y="91"/>
                  </a:lnTo>
                  <a:lnTo>
                    <a:pt x="227" y="95"/>
                  </a:lnTo>
                  <a:lnTo>
                    <a:pt x="240" y="111"/>
                  </a:lnTo>
                  <a:lnTo>
                    <a:pt x="243" y="123"/>
                  </a:lnTo>
                  <a:lnTo>
                    <a:pt x="243" y="151"/>
                  </a:lnTo>
                  <a:lnTo>
                    <a:pt x="240" y="162"/>
                  </a:lnTo>
                  <a:lnTo>
                    <a:pt x="227" y="178"/>
                  </a:lnTo>
                  <a:lnTo>
                    <a:pt x="219" y="182"/>
                  </a:lnTo>
                  <a:lnTo>
                    <a:pt x="267" y="182"/>
                  </a:lnTo>
                  <a:lnTo>
                    <a:pt x="272" y="169"/>
                  </a:lnTo>
                  <a:lnTo>
                    <a:pt x="276" y="154"/>
                  </a:lnTo>
                  <a:lnTo>
                    <a:pt x="277" y="137"/>
                  </a:lnTo>
                  <a:lnTo>
                    <a:pt x="276" y="119"/>
                  </a:lnTo>
                  <a:lnTo>
                    <a:pt x="272" y="104"/>
                  </a:lnTo>
                  <a:lnTo>
                    <a:pt x="267" y="91"/>
                  </a:lnTo>
                  <a:close/>
                  <a:moveTo>
                    <a:pt x="109" y="0"/>
                  </a:moveTo>
                  <a:lnTo>
                    <a:pt x="75" y="16"/>
                  </a:lnTo>
                  <a:lnTo>
                    <a:pt x="75" y="211"/>
                  </a:lnTo>
                  <a:lnTo>
                    <a:pt x="109" y="211"/>
                  </a:lnTo>
                  <a:lnTo>
                    <a:pt x="109" y="0"/>
                  </a:lnTo>
                  <a:close/>
                  <a:moveTo>
                    <a:pt x="37" y="62"/>
                  </a:moveTo>
                  <a:lnTo>
                    <a:pt x="3" y="62"/>
                  </a:lnTo>
                  <a:lnTo>
                    <a:pt x="3" y="211"/>
                  </a:lnTo>
                  <a:lnTo>
                    <a:pt x="37" y="211"/>
                  </a:lnTo>
                  <a:lnTo>
                    <a:pt x="37" y="62"/>
                  </a:lnTo>
                  <a:close/>
                  <a:moveTo>
                    <a:pt x="26" y="1"/>
                  </a:moveTo>
                  <a:lnTo>
                    <a:pt x="15" y="1"/>
                  </a:lnTo>
                  <a:lnTo>
                    <a:pt x="10" y="3"/>
                  </a:lnTo>
                  <a:lnTo>
                    <a:pt x="2" y="10"/>
                  </a:lnTo>
                  <a:lnTo>
                    <a:pt x="0" y="15"/>
                  </a:lnTo>
                  <a:lnTo>
                    <a:pt x="0" y="26"/>
                  </a:lnTo>
                  <a:lnTo>
                    <a:pt x="2" y="31"/>
                  </a:lnTo>
                  <a:lnTo>
                    <a:pt x="10" y="39"/>
                  </a:lnTo>
                  <a:lnTo>
                    <a:pt x="15" y="41"/>
                  </a:lnTo>
                  <a:lnTo>
                    <a:pt x="26" y="41"/>
                  </a:lnTo>
                  <a:lnTo>
                    <a:pt x="31" y="39"/>
                  </a:lnTo>
                  <a:lnTo>
                    <a:pt x="39" y="31"/>
                  </a:lnTo>
                  <a:lnTo>
                    <a:pt x="41" y="26"/>
                  </a:lnTo>
                  <a:lnTo>
                    <a:pt x="41" y="15"/>
                  </a:lnTo>
                  <a:lnTo>
                    <a:pt x="39" y="10"/>
                  </a:lnTo>
                  <a:lnTo>
                    <a:pt x="35" y="7"/>
                  </a:lnTo>
                  <a:lnTo>
                    <a:pt x="31" y="3"/>
                  </a:lnTo>
                  <a:lnTo>
                    <a:pt x="26" y="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1029" name="Freeform 5"/>
            <p:cNvSpPr>
              <a:spLocks/>
            </p:cNvSpPr>
            <p:nvPr/>
          </p:nvSpPr>
          <p:spPr bwMode="auto">
            <a:xfrm>
              <a:off x="17415" y="10109"/>
              <a:ext cx="129" cy="147"/>
            </a:xfrm>
            <a:custGeom>
              <a:avLst/>
              <a:gdLst/>
              <a:ahLst/>
              <a:cxnLst>
                <a:cxn ang="0">
                  <a:pos x="128" y="73"/>
                </a:cxn>
                <a:cxn ang="0">
                  <a:pos x="0" y="0"/>
                </a:cxn>
                <a:cxn ang="0">
                  <a:pos x="0" y="146"/>
                </a:cxn>
                <a:cxn ang="0">
                  <a:pos x="14" y="138"/>
                </a:cxn>
                <a:cxn ang="0">
                  <a:pos x="128" y="73"/>
                </a:cxn>
              </a:cxnLst>
              <a:rect l="0" t="0" r="r" b="b"/>
              <a:pathLst>
                <a:path w="129" h="147">
                  <a:moveTo>
                    <a:pt x="128" y="73"/>
                  </a:moveTo>
                  <a:lnTo>
                    <a:pt x="0" y="0"/>
                  </a:lnTo>
                  <a:lnTo>
                    <a:pt x="0" y="146"/>
                  </a:lnTo>
                  <a:lnTo>
                    <a:pt x="14" y="138"/>
                  </a:lnTo>
                  <a:lnTo>
                    <a:pt x="128" y="73"/>
                  </a:lnTo>
                  <a:close/>
                </a:path>
              </a:pathLst>
            </a:custGeom>
            <a:solidFill>
              <a:srgbClr val="F93B4A"/>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pic>
          <p:nvPicPr>
            <p:cNvPr id="1030" name="Picture 6"/>
            <p:cNvPicPr>
              <a:picLocks noChangeAspect="1" noChangeArrowheads="1"/>
            </p:cNvPicPr>
            <p:nvPr/>
          </p:nvPicPr>
          <p:blipFill>
            <a:blip r:embed="rId2" cstate="print"/>
            <a:srcRect/>
            <a:stretch>
              <a:fillRect/>
            </a:stretch>
          </p:blipFill>
          <p:spPr bwMode="auto">
            <a:xfrm>
              <a:off x="13050" y="1545"/>
              <a:ext cx="6150" cy="9255"/>
            </a:xfrm>
            <a:prstGeom prst="rect">
              <a:avLst/>
            </a:prstGeom>
            <a:noFill/>
          </p:spPr>
        </p:pic>
        <p:sp>
          <p:nvSpPr>
            <p:cNvPr id="1031" name="AutoShape 7"/>
            <p:cNvSpPr>
              <a:spLocks/>
            </p:cNvSpPr>
            <p:nvPr/>
          </p:nvSpPr>
          <p:spPr bwMode="auto">
            <a:xfrm>
              <a:off x="17658" y="10034"/>
              <a:ext cx="777" cy="270"/>
            </a:xfrm>
            <a:custGeom>
              <a:avLst/>
              <a:gdLst/>
              <a:ahLst/>
              <a:cxnLst>
                <a:cxn ang="0">
                  <a:pos x="737" y="228"/>
                </a:cxn>
                <a:cxn ang="0">
                  <a:pos x="701" y="241"/>
                </a:cxn>
                <a:cxn ang="0">
                  <a:pos x="738" y="263"/>
                </a:cxn>
                <a:cxn ang="0">
                  <a:pos x="772" y="228"/>
                </a:cxn>
                <a:cxn ang="0">
                  <a:pos x="707" y="58"/>
                </a:cxn>
                <a:cxn ang="0">
                  <a:pos x="662" y="79"/>
                </a:cxn>
                <a:cxn ang="0">
                  <a:pos x="645" y="136"/>
                </a:cxn>
                <a:cxn ang="0">
                  <a:pos x="662" y="194"/>
                </a:cxn>
                <a:cxn ang="0">
                  <a:pos x="707" y="215"/>
                </a:cxn>
                <a:cxn ang="0">
                  <a:pos x="776" y="201"/>
                </a:cxn>
                <a:cxn ang="0">
                  <a:pos x="694" y="178"/>
                </a:cxn>
                <a:cxn ang="0">
                  <a:pos x="682" y="110"/>
                </a:cxn>
                <a:cxn ang="0">
                  <a:pos x="776" y="91"/>
                </a:cxn>
                <a:cxn ang="0">
                  <a:pos x="721" y="58"/>
                </a:cxn>
                <a:cxn ang="0">
                  <a:pos x="741" y="105"/>
                </a:cxn>
                <a:cxn ang="0">
                  <a:pos x="776" y="182"/>
                </a:cxn>
                <a:cxn ang="0">
                  <a:pos x="741" y="71"/>
                </a:cxn>
                <a:cxn ang="0">
                  <a:pos x="537" y="62"/>
                </a:cxn>
                <a:cxn ang="0">
                  <a:pos x="574" y="105"/>
                </a:cxn>
                <a:cxn ang="0">
                  <a:pos x="627" y="92"/>
                </a:cxn>
                <a:cxn ang="0">
                  <a:pos x="627" y="92"/>
                </a:cxn>
                <a:cxn ang="0">
                  <a:pos x="627" y="92"/>
                </a:cxn>
                <a:cxn ang="0">
                  <a:pos x="572" y="77"/>
                </a:cxn>
                <a:cxn ang="0">
                  <a:pos x="613" y="58"/>
                </a:cxn>
                <a:cxn ang="0">
                  <a:pos x="397" y="70"/>
                </a:cxn>
                <a:cxn ang="0">
                  <a:pos x="369" y="119"/>
                </a:cxn>
                <a:cxn ang="0">
                  <a:pos x="379" y="183"/>
                </a:cxn>
                <a:cxn ang="0">
                  <a:pos x="422" y="213"/>
                </a:cxn>
                <a:cxn ang="0">
                  <a:pos x="478" y="203"/>
                </a:cxn>
                <a:cxn ang="0">
                  <a:pos x="427" y="182"/>
                </a:cxn>
                <a:cxn ang="0">
                  <a:pos x="403" y="151"/>
                </a:cxn>
                <a:cxn ang="0">
                  <a:pos x="427" y="91"/>
                </a:cxn>
                <a:cxn ang="0">
                  <a:pos x="478" y="70"/>
                </a:cxn>
                <a:cxn ang="0">
                  <a:pos x="496" y="91"/>
                </a:cxn>
                <a:cxn ang="0">
                  <a:pos x="472" y="122"/>
                </a:cxn>
                <a:cxn ang="0">
                  <a:pos x="448" y="182"/>
                </a:cxn>
                <a:cxn ang="0">
                  <a:pos x="507" y="137"/>
                </a:cxn>
                <a:cxn ang="0">
                  <a:pos x="331" y="169"/>
                </a:cxn>
                <a:cxn ang="0">
                  <a:pos x="301" y="186"/>
                </a:cxn>
                <a:cxn ang="0">
                  <a:pos x="318" y="215"/>
                </a:cxn>
                <a:cxn ang="0">
                  <a:pos x="348" y="198"/>
                </a:cxn>
                <a:cxn ang="0">
                  <a:pos x="331" y="169"/>
                </a:cxn>
                <a:cxn ang="0">
                  <a:pos x="171" y="70"/>
                </a:cxn>
                <a:cxn ang="0">
                  <a:pos x="143" y="119"/>
                </a:cxn>
                <a:cxn ang="0">
                  <a:pos x="152" y="183"/>
                </a:cxn>
                <a:cxn ang="0">
                  <a:pos x="196" y="213"/>
                </a:cxn>
                <a:cxn ang="0">
                  <a:pos x="252" y="203"/>
                </a:cxn>
                <a:cxn ang="0">
                  <a:pos x="200" y="182"/>
                </a:cxn>
                <a:cxn ang="0">
                  <a:pos x="177" y="122"/>
                </a:cxn>
                <a:cxn ang="0">
                  <a:pos x="270" y="91"/>
                </a:cxn>
                <a:cxn ang="0">
                  <a:pos x="240" y="63"/>
                </a:cxn>
                <a:cxn ang="0">
                  <a:pos x="222" y="91"/>
                </a:cxn>
                <a:cxn ang="0">
                  <a:pos x="246" y="151"/>
                </a:cxn>
                <a:cxn ang="0">
                  <a:pos x="270" y="182"/>
                </a:cxn>
                <a:cxn ang="0">
                  <a:pos x="279" y="119"/>
                </a:cxn>
                <a:cxn ang="0">
                  <a:pos x="76" y="16"/>
                </a:cxn>
                <a:cxn ang="0">
                  <a:pos x="37" y="62"/>
                </a:cxn>
                <a:cxn ang="0">
                  <a:pos x="37" y="62"/>
                </a:cxn>
                <a:cxn ang="0">
                  <a:pos x="2" y="10"/>
                </a:cxn>
                <a:cxn ang="0">
                  <a:pos x="10" y="39"/>
                </a:cxn>
                <a:cxn ang="0">
                  <a:pos x="39" y="31"/>
                </a:cxn>
                <a:cxn ang="0">
                  <a:pos x="35" y="6"/>
                </a:cxn>
              </a:cxnLst>
              <a:rect l="0" t="0" r="r" b="b"/>
              <a:pathLst>
                <a:path w="777" h="270">
                  <a:moveTo>
                    <a:pt x="776" y="201"/>
                  </a:moveTo>
                  <a:lnTo>
                    <a:pt x="741" y="201"/>
                  </a:lnTo>
                  <a:lnTo>
                    <a:pt x="741" y="220"/>
                  </a:lnTo>
                  <a:lnTo>
                    <a:pt x="737" y="228"/>
                  </a:lnTo>
                  <a:lnTo>
                    <a:pt x="729" y="233"/>
                  </a:lnTo>
                  <a:lnTo>
                    <a:pt x="722" y="236"/>
                  </a:lnTo>
                  <a:lnTo>
                    <a:pt x="713" y="239"/>
                  </a:lnTo>
                  <a:lnTo>
                    <a:pt x="701" y="241"/>
                  </a:lnTo>
                  <a:lnTo>
                    <a:pt x="686" y="242"/>
                  </a:lnTo>
                  <a:lnTo>
                    <a:pt x="705" y="270"/>
                  </a:lnTo>
                  <a:lnTo>
                    <a:pt x="723" y="268"/>
                  </a:lnTo>
                  <a:lnTo>
                    <a:pt x="738" y="263"/>
                  </a:lnTo>
                  <a:lnTo>
                    <a:pt x="750" y="258"/>
                  </a:lnTo>
                  <a:lnTo>
                    <a:pt x="760" y="250"/>
                  </a:lnTo>
                  <a:lnTo>
                    <a:pt x="767" y="241"/>
                  </a:lnTo>
                  <a:lnTo>
                    <a:pt x="772" y="228"/>
                  </a:lnTo>
                  <a:lnTo>
                    <a:pt x="775" y="214"/>
                  </a:lnTo>
                  <a:lnTo>
                    <a:pt x="776" y="201"/>
                  </a:lnTo>
                  <a:close/>
                  <a:moveTo>
                    <a:pt x="721" y="58"/>
                  </a:moveTo>
                  <a:lnTo>
                    <a:pt x="707" y="58"/>
                  </a:lnTo>
                  <a:lnTo>
                    <a:pt x="694" y="60"/>
                  </a:lnTo>
                  <a:lnTo>
                    <a:pt x="682" y="63"/>
                  </a:lnTo>
                  <a:lnTo>
                    <a:pt x="671" y="70"/>
                  </a:lnTo>
                  <a:lnTo>
                    <a:pt x="662" y="79"/>
                  </a:lnTo>
                  <a:lnTo>
                    <a:pt x="654" y="91"/>
                  </a:lnTo>
                  <a:lnTo>
                    <a:pt x="649" y="104"/>
                  </a:lnTo>
                  <a:lnTo>
                    <a:pt x="646" y="119"/>
                  </a:lnTo>
                  <a:lnTo>
                    <a:pt x="645" y="136"/>
                  </a:lnTo>
                  <a:lnTo>
                    <a:pt x="646" y="154"/>
                  </a:lnTo>
                  <a:lnTo>
                    <a:pt x="649" y="170"/>
                  </a:lnTo>
                  <a:lnTo>
                    <a:pt x="654" y="183"/>
                  </a:lnTo>
                  <a:lnTo>
                    <a:pt x="662" y="194"/>
                  </a:lnTo>
                  <a:lnTo>
                    <a:pt x="671" y="203"/>
                  </a:lnTo>
                  <a:lnTo>
                    <a:pt x="682" y="210"/>
                  </a:lnTo>
                  <a:lnTo>
                    <a:pt x="694" y="214"/>
                  </a:lnTo>
                  <a:lnTo>
                    <a:pt x="707" y="215"/>
                  </a:lnTo>
                  <a:lnTo>
                    <a:pt x="722" y="215"/>
                  </a:lnTo>
                  <a:lnTo>
                    <a:pt x="733" y="210"/>
                  </a:lnTo>
                  <a:lnTo>
                    <a:pt x="741" y="201"/>
                  </a:lnTo>
                  <a:lnTo>
                    <a:pt x="776" y="201"/>
                  </a:lnTo>
                  <a:lnTo>
                    <a:pt x="776" y="196"/>
                  </a:lnTo>
                  <a:lnTo>
                    <a:pt x="776" y="182"/>
                  </a:lnTo>
                  <a:lnTo>
                    <a:pt x="702" y="182"/>
                  </a:lnTo>
                  <a:lnTo>
                    <a:pt x="694" y="178"/>
                  </a:lnTo>
                  <a:lnTo>
                    <a:pt x="682" y="162"/>
                  </a:lnTo>
                  <a:lnTo>
                    <a:pt x="679" y="150"/>
                  </a:lnTo>
                  <a:lnTo>
                    <a:pt x="679" y="122"/>
                  </a:lnTo>
                  <a:lnTo>
                    <a:pt x="682" y="110"/>
                  </a:lnTo>
                  <a:lnTo>
                    <a:pt x="688" y="102"/>
                  </a:lnTo>
                  <a:lnTo>
                    <a:pt x="694" y="95"/>
                  </a:lnTo>
                  <a:lnTo>
                    <a:pt x="702" y="91"/>
                  </a:lnTo>
                  <a:lnTo>
                    <a:pt x="776" y="91"/>
                  </a:lnTo>
                  <a:lnTo>
                    <a:pt x="776" y="71"/>
                  </a:lnTo>
                  <a:lnTo>
                    <a:pt x="741" y="71"/>
                  </a:lnTo>
                  <a:lnTo>
                    <a:pt x="733" y="62"/>
                  </a:lnTo>
                  <a:lnTo>
                    <a:pt x="721" y="58"/>
                  </a:lnTo>
                  <a:close/>
                  <a:moveTo>
                    <a:pt x="776" y="91"/>
                  </a:moveTo>
                  <a:lnTo>
                    <a:pt x="725" y="91"/>
                  </a:lnTo>
                  <a:lnTo>
                    <a:pt x="734" y="96"/>
                  </a:lnTo>
                  <a:lnTo>
                    <a:pt x="741" y="105"/>
                  </a:lnTo>
                  <a:lnTo>
                    <a:pt x="741" y="167"/>
                  </a:lnTo>
                  <a:lnTo>
                    <a:pt x="735" y="177"/>
                  </a:lnTo>
                  <a:lnTo>
                    <a:pt x="725" y="182"/>
                  </a:lnTo>
                  <a:lnTo>
                    <a:pt x="776" y="182"/>
                  </a:lnTo>
                  <a:lnTo>
                    <a:pt x="776" y="91"/>
                  </a:lnTo>
                  <a:close/>
                  <a:moveTo>
                    <a:pt x="776" y="62"/>
                  </a:moveTo>
                  <a:lnTo>
                    <a:pt x="741" y="62"/>
                  </a:lnTo>
                  <a:lnTo>
                    <a:pt x="741" y="71"/>
                  </a:lnTo>
                  <a:lnTo>
                    <a:pt x="776" y="71"/>
                  </a:lnTo>
                  <a:lnTo>
                    <a:pt x="776" y="62"/>
                  </a:lnTo>
                  <a:close/>
                  <a:moveTo>
                    <a:pt x="572" y="62"/>
                  </a:moveTo>
                  <a:lnTo>
                    <a:pt x="537" y="62"/>
                  </a:lnTo>
                  <a:lnTo>
                    <a:pt x="537" y="211"/>
                  </a:lnTo>
                  <a:lnTo>
                    <a:pt x="572" y="211"/>
                  </a:lnTo>
                  <a:lnTo>
                    <a:pt x="572" y="115"/>
                  </a:lnTo>
                  <a:lnTo>
                    <a:pt x="574" y="105"/>
                  </a:lnTo>
                  <a:lnTo>
                    <a:pt x="580" y="100"/>
                  </a:lnTo>
                  <a:lnTo>
                    <a:pt x="585" y="95"/>
                  </a:lnTo>
                  <a:lnTo>
                    <a:pt x="592" y="92"/>
                  </a:lnTo>
                  <a:lnTo>
                    <a:pt x="627" y="92"/>
                  </a:lnTo>
                  <a:lnTo>
                    <a:pt x="629" y="77"/>
                  </a:lnTo>
                  <a:lnTo>
                    <a:pt x="572" y="77"/>
                  </a:lnTo>
                  <a:lnTo>
                    <a:pt x="572" y="62"/>
                  </a:lnTo>
                  <a:close/>
                  <a:moveTo>
                    <a:pt x="627" y="92"/>
                  </a:moveTo>
                  <a:lnTo>
                    <a:pt x="610" y="92"/>
                  </a:lnTo>
                  <a:lnTo>
                    <a:pt x="618" y="94"/>
                  </a:lnTo>
                  <a:lnTo>
                    <a:pt x="626" y="100"/>
                  </a:lnTo>
                  <a:lnTo>
                    <a:pt x="627" y="92"/>
                  </a:lnTo>
                  <a:close/>
                  <a:moveTo>
                    <a:pt x="613" y="58"/>
                  </a:moveTo>
                  <a:lnTo>
                    <a:pt x="588" y="58"/>
                  </a:lnTo>
                  <a:lnTo>
                    <a:pt x="578" y="65"/>
                  </a:lnTo>
                  <a:lnTo>
                    <a:pt x="572" y="77"/>
                  </a:lnTo>
                  <a:lnTo>
                    <a:pt x="629" y="77"/>
                  </a:lnTo>
                  <a:lnTo>
                    <a:pt x="631" y="68"/>
                  </a:lnTo>
                  <a:lnTo>
                    <a:pt x="623" y="62"/>
                  </a:lnTo>
                  <a:lnTo>
                    <a:pt x="613" y="58"/>
                  </a:lnTo>
                  <a:close/>
                  <a:moveTo>
                    <a:pt x="437" y="58"/>
                  </a:moveTo>
                  <a:lnTo>
                    <a:pt x="422" y="60"/>
                  </a:lnTo>
                  <a:lnTo>
                    <a:pt x="409" y="63"/>
                  </a:lnTo>
                  <a:lnTo>
                    <a:pt x="397" y="70"/>
                  </a:lnTo>
                  <a:lnTo>
                    <a:pt x="387" y="79"/>
                  </a:lnTo>
                  <a:lnTo>
                    <a:pt x="379" y="91"/>
                  </a:lnTo>
                  <a:lnTo>
                    <a:pt x="373" y="104"/>
                  </a:lnTo>
                  <a:lnTo>
                    <a:pt x="369" y="119"/>
                  </a:lnTo>
                  <a:lnTo>
                    <a:pt x="368" y="137"/>
                  </a:lnTo>
                  <a:lnTo>
                    <a:pt x="369" y="154"/>
                  </a:lnTo>
                  <a:lnTo>
                    <a:pt x="373" y="169"/>
                  </a:lnTo>
                  <a:lnTo>
                    <a:pt x="379" y="183"/>
                  </a:lnTo>
                  <a:lnTo>
                    <a:pt x="387" y="194"/>
                  </a:lnTo>
                  <a:lnTo>
                    <a:pt x="397" y="203"/>
                  </a:lnTo>
                  <a:lnTo>
                    <a:pt x="409" y="210"/>
                  </a:lnTo>
                  <a:lnTo>
                    <a:pt x="422" y="213"/>
                  </a:lnTo>
                  <a:lnTo>
                    <a:pt x="437" y="215"/>
                  </a:lnTo>
                  <a:lnTo>
                    <a:pt x="453" y="213"/>
                  </a:lnTo>
                  <a:lnTo>
                    <a:pt x="466" y="210"/>
                  </a:lnTo>
                  <a:lnTo>
                    <a:pt x="478" y="203"/>
                  </a:lnTo>
                  <a:lnTo>
                    <a:pt x="488" y="194"/>
                  </a:lnTo>
                  <a:lnTo>
                    <a:pt x="496" y="183"/>
                  </a:lnTo>
                  <a:lnTo>
                    <a:pt x="497" y="182"/>
                  </a:lnTo>
                  <a:lnTo>
                    <a:pt x="427" y="182"/>
                  </a:lnTo>
                  <a:lnTo>
                    <a:pt x="418" y="178"/>
                  </a:lnTo>
                  <a:lnTo>
                    <a:pt x="412" y="170"/>
                  </a:lnTo>
                  <a:lnTo>
                    <a:pt x="406" y="162"/>
                  </a:lnTo>
                  <a:lnTo>
                    <a:pt x="403" y="151"/>
                  </a:lnTo>
                  <a:lnTo>
                    <a:pt x="403" y="122"/>
                  </a:lnTo>
                  <a:lnTo>
                    <a:pt x="406" y="111"/>
                  </a:lnTo>
                  <a:lnTo>
                    <a:pt x="418" y="95"/>
                  </a:lnTo>
                  <a:lnTo>
                    <a:pt x="427" y="91"/>
                  </a:lnTo>
                  <a:lnTo>
                    <a:pt x="496" y="91"/>
                  </a:lnTo>
                  <a:lnTo>
                    <a:pt x="488" y="79"/>
                  </a:lnTo>
                  <a:lnTo>
                    <a:pt x="478" y="70"/>
                  </a:lnTo>
                  <a:lnTo>
                    <a:pt x="466" y="63"/>
                  </a:lnTo>
                  <a:lnTo>
                    <a:pt x="452" y="60"/>
                  </a:lnTo>
                  <a:lnTo>
                    <a:pt x="437" y="58"/>
                  </a:lnTo>
                  <a:close/>
                  <a:moveTo>
                    <a:pt x="496" y="91"/>
                  </a:moveTo>
                  <a:lnTo>
                    <a:pt x="448" y="91"/>
                  </a:lnTo>
                  <a:lnTo>
                    <a:pt x="457" y="95"/>
                  </a:lnTo>
                  <a:lnTo>
                    <a:pt x="469" y="111"/>
                  </a:lnTo>
                  <a:lnTo>
                    <a:pt x="472" y="122"/>
                  </a:lnTo>
                  <a:lnTo>
                    <a:pt x="472" y="151"/>
                  </a:lnTo>
                  <a:lnTo>
                    <a:pt x="469" y="162"/>
                  </a:lnTo>
                  <a:lnTo>
                    <a:pt x="457" y="178"/>
                  </a:lnTo>
                  <a:lnTo>
                    <a:pt x="448" y="182"/>
                  </a:lnTo>
                  <a:lnTo>
                    <a:pt x="497" y="182"/>
                  </a:lnTo>
                  <a:lnTo>
                    <a:pt x="502" y="169"/>
                  </a:lnTo>
                  <a:lnTo>
                    <a:pt x="506" y="154"/>
                  </a:lnTo>
                  <a:lnTo>
                    <a:pt x="507" y="137"/>
                  </a:lnTo>
                  <a:lnTo>
                    <a:pt x="506" y="119"/>
                  </a:lnTo>
                  <a:lnTo>
                    <a:pt x="502" y="104"/>
                  </a:lnTo>
                  <a:lnTo>
                    <a:pt x="496" y="91"/>
                  </a:lnTo>
                  <a:close/>
                  <a:moveTo>
                    <a:pt x="331" y="169"/>
                  </a:moveTo>
                  <a:lnTo>
                    <a:pt x="318" y="169"/>
                  </a:lnTo>
                  <a:lnTo>
                    <a:pt x="312" y="171"/>
                  </a:lnTo>
                  <a:lnTo>
                    <a:pt x="303" y="180"/>
                  </a:lnTo>
                  <a:lnTo>
                    <a:pt x="301" y="186"/>
                  </a:lnTo>
                  <a:lnTo>
                    <a:pt x="301" y="198"/>
                  </a:lnTo>
                  <a:lnTo>
                    <a:pt x="303" y="204"/>
                  </a:lnTo>
                  <a:lnTo>
                    <a:pt x="312" y="213"/>
                  </a:lnTo>
                  <a:lnTo>
                    <a:pt x="318" y="215"/>
                  </a:lnTo>
                  <a:lnTo>
                    <a:pt x="331" y="215"/>
                  </a:lnTo>
                  <a:lnTo>
                    <a:pt x="337" y="213"/>
                  </a:lnTo>
                  <a:lnTo>
                    <a:pt x="346" y="204"/>
                  </a:lnTo>
                  <a:lnTo>
                    <a:pt x="348" y="198"/>
                  </a:lnTo>
                  <a:lnTo>
                    <a:pt x="348" y="186"/>
                  </a:lnTo>
                  <a:lnTo>
                    <a:pt x="346" y="180"/>
                  </a:lnTo>
                  <a:lnTo>
                    <a:pt x="337" y="171"/>
                  </a:lnTo>
                  <a:lnTo>
                    <a:pt x="331" y="169"/>
                  </a:lnTo>
                  <a:close/>
                  <a:moveTo>
                    <a:pt x="211" y="58"/>
                  </a:moveTo>
                  <a:lnTo>
                    <a:pt x="196" y="60"/>
                  </a:lnTo>
                  <a:lnTo>
                    <a:pt x="182" y="63"/>
                  </a:lnTo>
                  <a:lnTo>
                    <a:pt x="171" y="70"/>
                  </a:lnTo>
                  <a:lnTo>
                    <a:pt x="161" y="79"/>
                  </a:lnTo>
                  <a:lnTo>
                    <a:pt x="152" y="91"/>
                  </a:lnTo>
                  <a:lnTo>
                    <a:pt x="147" y="104"/>
                  </a:lnTo>
                  <a:lnTo>
                    <a:pt x="143" y="119"/>
                  </a:lnTo>
                  <a:lnTo>
                    <a:pt x="142" y="137"/>
                  </a:lnTo>
                  <a:lnTo>
                    <a:pt x="143" y="154"/>
                  </a:lnTo>
                  <a:lnTo>
                    <a:pt x="147" y="169"/>
                  </a:lnTo>
                  <a:lnTo>
                    <a:pt x="152" y="183"/>
                  </a:lnTo>
                  <a:lnTo>
                    <a:pt x="161" y="194"/>
                  </a:lnTo>
                  <a:lnTo>
                    <a:pt x="171" y="203"/>
                  </a:lnTo>
                  <a:lnTo>
                    <a:pt x="182" y="210"/>
                  </a:lnTo>
                  <a:lnTo>
                    <a:pt x="196" y="213"/>
                  </a:lnTo>
                  <a:lnTo>
                    <a:pt x="211" y="215"/>
                  </a:lnTo>
                  <a:lnTo>
                    <a:pt x="226" y="213"/>
                  </a:lnTo>
                  <a:lnTo>
                    <a:pt x="240" y="210"/>
                  </a:lnTo>
                  <a:lnTo>
                    <a:pt x="252" y="203"/>
                  </a:lnTo>
                  <a:lnTo>
                    <a:pt x="262" y="194"/>
                  </a:lnTo>
                  <a:lnTo>
                    <a:pt x="270" y="183"/>
                  </a:lnTo>
                  <a:lnTo>
                    <a:pt x="270" y="182"/>
                  </a:lnTo>
                  <a:lnTo>
                    <a:pt x="200" y="182"/>
                  </a:lnTo>
                  <a:lnTo>
                    <a:pt x="192" y="178"/>
                  </a:lnTo>
                  <a:lnTo>
                    <a:pt x="180" y="162"/>
                  </a:lnTo>
                  <a:lnTo>
                    <a:pt x="177" y="151"/>
                  </a:lnTo>
                  <a:lnTo>
                    <a:pt x="177" y="122"/>
                  </a:lnTo>
                  <a:lnTo>
                    <a:pt x="180" y="111"/>
                  </a:lnTo>
                  <a:lnTo>
                    <a:pt x="192" y="95"/>
                  </a:lnTo>
                  <a:lnTo>
                    <a:pt x="201" y="91"/>
                  </a:lnTo>
                  <a:lnTo>
                    <a:pt x="270" y="91"/>
                  </a:lnTo>
                  <a:lnTo>
                    <a:pt x="262" y="79"/>
                  </a:lnTo>
                  <a:lnTo>
                    <a:pt x="252" y="70"/>
                  </a:lnTo>
                  <a:lnTo>
                    <a:pt x="240" y="63"/>
                  </a:lnTo>
                  <a:lnTo>
                    <a:pt x="226" y="60"/>
                  </a:lnTo>
                  <a:lnTo>
                    <a:pt x="211" y="58"/>
                  </a:lnTo>
                  <a:close/>
                  <a:moveTo>
                    <a:pt x="270" y="91"/>
                  </a:moveTo>
                  <a:lnTo>
                    <a:pt x="222" y="91"/>
                  </a:lnTo>
                  <a:lnTo>
                    <a:pt x="230" y="95"/>
                  </a:lnTo>
                  <a:lnTo>
                    <a:pt x="243" y="111"/>
                  </a:lnTo>
                  <a:lnTo>
                    <a:pt x="246" y="122"/>
                  </a:lnTo>
                  <a:lnTo>
                    <a:pt x="246" y="151"/>
                  </a:lnTo>
                  <a:lnTo>
                    <a:pt x="243" y="162"/>
                  </a:lnTo>
                  <a:lnTo>
                    <a:pt x="230" y="178"/>
                  </a:lnTo>
                  <a:lnTo>
                    <a:pt x="222" y="182"/>
                  </a:lnTo>
                  <a:lnTo>
                    <a:pt x="270" y="182"/>
                  </a:lnTo>
                  <a:lnTo>
                    <a:pt x="276" y="169"/>
                  </a:lnTo>
                  <a:lnTo>
                    <a:pt x="279" y="154"/>
                  </a:lnTo>
                  <a:lnTo>
                    <a:pt x="281" y="137"/>
                  </a:lnTo>
                  <a:lnTo>
                    <a:pt x="279" y="119"/>
                  </a:lnTo>
                  <a:lnTo>
                    <a:pt x="276" y="104"/>
                  </a:lnTo>
                  <a:lnTo>
                    <a:pt x="270" y="91"/>
                  </a:lnTo>
                  <a:close/>
                  <a:moveTo>
                    <a:pt x="110" y="0"/>
                  </a:moveTo>
                  <a:lnTo>
                    <a:pt x="76" y="16"/>
                  </a:lnTo>
                  <a:lnTo>
                    <a:pt x="76" y="211"/>
                  </a:lnTo>
                  <a:lnTo>
                    <a:pt x="110" y="211"/>
                  </a:lnTo>
                  <a:lnTo>
                    <a:pt x="110" y="0"/>
                  </a:lnTo>
                  <a:close/>
                  <a:moveTo>
                    <a:pt x="37" y="62"/>
                  </a:moveTo>
                  <a:lnTo>
                    <a:pt x="3" y="62"/>
                  </a:lnTo>
                  <a:lnTo>
                    <a:pt x="3" y="211"/>
                  </a:lnTo>
                  <a:lnTo>
                    <a:pt x="37" y="211"/>
                  </a:lnTo>
                  <a:lnTo>
                    <a:pt x="37" y="62"/>
                  </a:lnTo>
                  <a:close/>
                  <a:moveTo>
                    <a:pt x="26" y="1"/>
                  </a:moveTo>
                  <a:lnTo>
                    <a:pt x="15" y="1"/>
                  </a:lnTo>
                  <a:lnTo>
                    <a:pt x="10" y="2"/>
                  </a:lnTo>
                  <a:lnTo>
                    <a:pt x="2" y="10"/>
                  </a:lnTo>
                  <a:lnTo>
                    <a:pt x="0" y="15"/>
                  </a:lnTo>
                  <a:lnTo>
                    <a:pt x="0" y="26"/>
                  </a:lnTo>
                  <a:lnTo>
                    <a:pt x="2" y="31"/>
                  </a:lnTo>
                  <a:lnTo>
                    <a:pt x="10" y="39"/>
                  </a:lnTo>
                  <a:lnTo>
                    <a:pt x="15" y="41"/>
                  </a:lnTo>
                  <a:lnTo>
                    <a:pt x="26" y="41"/>
                  </a:lnTo>
                  <a:lnTo>
                    <a:pt x="31" y="39"/>
                  </a:lnTo>
                  <a:lnTo>
                    <a:pt x="39" y="31"/>
                  </a:lnTo>
                  <a:lnTo>
                    <a:pt x="41" y="26"/>
                  </a:lnTo>
                  <a:lnTo>
                    <a:pt x="41" y="15"/>
                  </a:lnTo>
                  <a:lnTo>
                    <a:pt x="39" y="10"/>
                  </a:lnTo>
                  <a:lnTo>
                    <a:pt x="35" y="6"/>
                  </a:lnTo>
                  <a:lnTo>
                    <a:pt x="31" y="2"/>
                  </a:lnTo>
                  <a:lnTo>
                    <a:pt x="26" y="1"/>
                  </a:lnTo>
                  <a:close/>
                </a:path>
              </a:pathLst>
            </a:custGeom>
            <a:solidFill>
              <a:srgbClr val="220050"/>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1032" name="Freeform 8"/>
            <p:cNvSpPr>
              <a:spLocks/>
            </p:cNvSpPr>
            <p:nvPr/>
          </p:nvSpPr>
          <p:spPr bwMode="auto">
            <a:xfrm>
              <a:off x="17415" y="10109"/>
              <a:ext cx="129" cy="147"/>
            </a:xfrm>
            <a:custGeom>
              <a:avLst/>
              <a:gdLst/>
              <a:ahLst/>
              <a:cxnLst>
                <a:cxn ang="0">
                  <a:pos x="0" y="0"/>
                </a:cxn>
                <a:cxn ang="0">
                  <a:pos x="0" y="146"/>
                </a:cxn>
                <a:cxn ang="0">
                  <a:pos x="128" y="73"/>
                </a:cxn>
                <a:cxn ang="0">
                  <a:pos x="0" y="0"/>
                </a:cxn>
              </a:cxnLst>
              <a:rect l="0" t="0" r="r" b="b"/>
              <a:pathLst>
                <a:path w="129" h="147">
                  <a:moveTo>
                    <a:pt x="0" y="0"/>
                  </a:moveTo>
                  <a:lnTo>
                    <a:pt x="0" y="146"/>
                  </a:lnTo>
                  <a:lnTo>
                    <a:pt x="128" y="73"/>
                  </a:lnTo>
                  <a:lnTo>
                    <a:pt x="0" y="0"/>
                  </a:lnTo>
                  <a:close/>
                </a:path>
              </a:pathLst>
            </a:custGeom>
            <a:solidFill>
              <a:srgbClr val="F93B4A"/>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grpSp>
      <p:sp>
        <p:nvSpPr>
          <p:cNvPr id="12" name="11 Rectángulo"/>
          <p:cNvSpPr/>
          <p:nvPr/>
        </p:nvSpPr>
        <p:spPr>
          <a:xfrm>
            <a:off x="179512" y="1628800"/>
            <a:ext cx="4896544" cy="2862322"/>
          </a:xfrm>
          <a:prstGeom prst="rect">
            <a:avLst/>
          </a:prstGeom>
        </p:spPr>
        <p:txBody>
          <a:bodyPr wrap="square">
            <a:spAutoFit/>
          </a:bodyPr>
          <a:lstStyle/>
          <a:p>
            <a:pPr>
              <a:buBlip>
                <a:blip r:embed="rId3"/>
              </a:buBlip>
            </a:pPr>
            <a:r>
              <a:rPr lang="es-ES" dirty="0">
                <a:latin typeface="Times New Roman" pitchFamily="18" charset="0"/>
                <a:cs typeface="Times New Roman" pitchFamily="18" charset="0"/>
              </a:rPr>
              <a:t>Identificar trabajadores / ocupaciones / sectores con mayor </a:t>
            </a:r>
            <a:r>
              <a:rPr lang="es-ES" b="1" dirty="0">
                <a:solidFill>
                  <a:srgbClr val="FF0000"/>
                </a:solidFill>
                <a:latin typeface="Times New Roman" pitchFamily="18" charset="0"/>
                <a:cs typeface="Times New Roman" pitchFamily="18" charset="0"/>
              </a:rPr>
              <a:t>riesgo de contagio</a:t>
            </a:r>
          </a:p>
          <a:p>
            <a:endParaRPr lang="es-ES" b="1" dirty="0">
              <a:solidFill>
                <a:srgbClr val="FF0000"/>
              </a:solidFill>
              <a:latin typeface="Times New Roman" pitchFamily="18" charset="0"/>
              <a:cs typeface="Times New Roman" pitchFamily="18" charset="0"/>
            </a:endParaRPr>
          </a:p>
          <a:p>
            <a:pPr algn="just">
              <a:buBlip>
                <a:blip r:embed="rId3"/>
              </a:buBlip>
            </a:pPr>
            <a:r>
              <a:rPr lang="es-ES" dirty="0">
                <a:latin typeface="Times New Roman" pitchFamily="18" charset="0"/>
                <a:cs typeface="Times New Roman" pitchFamily="18" charset="0"/>
              </a:rPr>
              <a:t>Implementar </a:t>
            </a:r>
            <a:r>
              <a:rPr lang="es-ES" b="1" dirty="0">
                <a:solidFill>
                  <a:srgbClr val="FF0000"/>
                </a:solidFill>
                <a:latin typeface="Times New Roman" pitchFamily="18" charset="0"/>
                <a:cs typeface="Times New Roman" pitchFamily="18" charset="0"/>
              </a:rPr>
              <a:t>medidas de control y prevención</a:t>
            </a:r>
            <a:r>
              <a:rPr lang="es-ES" dirty="0">
                <a:latin typeface="Times New Roman" pitchFamily="18" charset="0"/>
                <a:cs typeface="Times New Roman" pitchFamily="18" charset="0"/>
              </a:rPr>
              <a:t> basadas en la evaluación de riesgos</a:t>
            </a:r>
          </a:p>
          <a:p>
            <a:pPr algn="just">
              <a:buBlip>
                <a:blip r:embed="rId3"/>
              </a:buBlip>
            </a:pPr>
            <a:endParaRPr lang="es-ES" b="1" dirty="0">
              <a:solidFill>
                <a:srgbClr val="FF0000"/>
              </a:solidFill>
              <a:latin typeface="Times New Roman" pitchFamily="18" charset="0"/>
              <a:cs typeface="Times New Roman" pitchFamily="18" charset="0"/>
            </a:endParaRPr>
          </a:p>
          <a:p>
            <a:pPr algn="just">
              <a:buBlip>
                <a:blip r:embed="rId3"/>
              </a:buBlip>
            </a:pPr>
            <a:r>
              <a:rPr lang="es-ES" dirty="0">
                <a:latin typeface="Times New Roman" pitchFamily="18" charset="0"/>
                <a:cs typeface="Times New Roman" pitchFamily="18" charset="0"/>
              </a:rPr>
              <a:t>En colaboración con las autoridades de salud pública, difundir </a:t>
            </a:r>
            <a:r>
              <a:rPr lang="es-ES" b="1" dirty="0">
                <a:solidFill>
                  <a:srgbClr val="FF0000"/>
                </a:solidFill>
                <a:latin typeface="Times New Roman" pitchFamily="18" charset="0"/>
                <a:cs typeface="Times New Roman" pitchFamily="18" charset="0"/>
              </a:rPr>
              <a:t>información</a:t>
            </a:r>
            <a:r>
              <a:rPr lang="es-ES" dirty="0">
                <a:latin typeface="Times New Roman" pitchFamily="18" charset="0"/>
                <a:cs typeface="Times New Roman" pitchFamily="18" charset="0"/>
              </a:rPr>
              <a:t> sobre las medidas de prevención y protección para reducir la propagación de las enfermedades infecciosas</a:t>
            </a:r>
            <a:endParaRPr lang="es-EC" b="1" dirty="0">
              <a:solidFill>
                <a:srgbClr val="FF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95536" y="476672"/>
            <a:ext cx="8352928" cy="954107"/>
          </a:xfrm>
          <a:prstGeom prst="rect">
            <a:avLst/>
          </a:prstGeom>
        </p:spPr>
        <p:txBody>
          <a:bodyPr wrap="square">
            <a:spAutoFit/>
          </a:bodyPr>
          <a:lstStyle/>
          <a:p>
            <a:pPr lvl="0" algn="ctr" fontAlgn="base">
              <a:spcBef>
                <a:spcPct val="0"/>
              </a:spcBef>
              <a:spcAft>
                <a:spcPct val="0"/>
              </a:spcAft>
              <a:tabLst>
                <a:tab pos="800100" algn="l"/>
              </a:tabLst>
            </a:pPr>
            <a:r>
              <a:rPr kumimoji="0" lang="es-ES" sz="2800" b="1"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TRABAJADORES QUE NO DEBEN ASISTIR AL LUGAR DE TRABAJO</a:t>
            </a:r>
            <a:endParaRPr kumimoji="0" lang="es-EC" sz="2800" b="1"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16389" name="Rectangle 5"/>
          <p:cNvSpPr>
            <a:spLocks noChangeArrowheads="1"/>
          </p:cNvSpPr>
          <p:nvPr/>
        </p:nvSpPr>
        <p:spPr bwMode="auto">
          <a:xfrm>
            <a:off x="395536" y="1772816"/>
            <a:ext cx="8352928"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ü"/>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Personas que presenten sintomatología (tos, fiebre, dificultad al respirar, etc.) que pudiera estar asociada con el COVID-19</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ü"/>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Personas que han estado en contacto estrecho con un caso confirmado de COVID-19.</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ü"/>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Personas que se encuentran dentro de los grupos de atención prioritaria; como: </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lang="es-ES" dirty="0">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tab pos="800100" algn="l"/>
              </a:tabLst>
            </a:pPr>
            <a:r>
              <a:rPr lang="es-ES" dirty="0">
                <a:latin typeface="Times New Roman" pitchFamily="18" charset="0"/>
                <a:ea typeface="Arial" pitchFamily="34" charset="0"/>
                <a:cs typeface="Times New Roman" pitchFamily="18" charset="0"/>
              </a:rPr>
              <a:t>      * T</a:t>
            </a: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ercera edad – NO mayores</a:t>
            </a:r>
            <a:r>
              <a:rPr kumimoji="0" lang="es-ES" b="0" i="0" u="none" strike="noStrike" cap="none" normalizeH="0" dirty="0">
                <a:ln>
                  <a:noFill/>
                </a:ln>
                <a:solidFill>
                  <a:schemeClr val="tx1"/>
                </a:solidFill>
                <a:effectLst/>
                <a:latin typeface="Times New Roman" pitchFamily="18" charset="0"/>
                <a:ea typeface="Arial" pitchFamily="34" charset="0"/>
                <a:cs typeface="Times New Roman" pitchFamily="18" charset="0"/>
              </a:rPr>
              <a:t> de 55 años </a:t>
            </a: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tab pos="800100" algn="l"/>
              </a:tabLst>
            </a:pPr>
            <a:r>
              <a:rPr lang="es-ES" dirty="0">
                <a:latin typeface="Times New Roman" pitchFamily="18" charset="0"/>
                <a:ea typeface="Arial" pitchFamily="34" charset="0"/>
                <a:cs typeface="Times New Roman" pitchFamily="18" charset="0"/>
              </a:rPr>
              <a:t>      * E</a:t>
            </a: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mbarazadas y en periodo</a:t>
            </a:r>
            <a:r>
              <a:rPr kumimoji="0" lang="es-ES" b="0" i="0" u="none" strike="noStrike" cap="none" normalizeH="0" dirty="0">
                <a:ln>
                  <a:noFill/>
                </a:ln>
                <a:solidFill>
                  <a:schemeClr val="tx1"/>
                </a:solidFill>
                <a:effectLst/>
                <a:latin typeface="Times New Roman" pitchFamily="18" charset="0"/>
                <a:ea typeface="Arial" pitchFamily="34" charset="0"/>
                <a:cs typeface="Times New Roman" pitchFamily="18" charset="0"/>
              </a:rPr>
              <a:t> de lactancia </a:t>
            </a: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 Enfermedades catastróficas o afecciones médicas anteriores como: </a:t>
            </a:r>
            <a:r>
              <a:rPr lang="es-ES" dirty="0">
                <a:latin typeface="Times New Roman" pitchFamily="18" charset="0"/>
                <a:ea typeface="Arial" pitchFamily="34" charset="0"/>
                <a:cs typeface="Times New Roman" pitchFamily="18" charset="0"/>
              </a:rPr>
              <a:t>H</a:t>
            </a: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ipertensión   arterial, enfermedades cardiovasculares, diabetes, enfermedades pulmonares crónicas, cáncer o inmunodepresión, entre otras.</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p:txBody>
      </p:sp>
      <p:sp>
        <p:nvSpPr>
          <p:cNvPr id="13" name="12 Abrir llave"/>
          <p:cNvSpPr/>
          <p:nvPr/>
        </p:nvSpPr>
        <p:spPr>
          <a:xfrm>
            <a:off x="611560" y="3645024"/>
            <a:ext cx="144016" cy="1656184"/>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s-EC"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404664"/>
            <a:ext cx="7488832" cy="830997"/>
          </a:xfrm>
          <a:prstGeom prst="rect">
            <a:avLst/>
          </a:prstGeom>
        </p:spPr>
        <p:txBody>
          <a:bodyPr wrap="square">
            <a:spAutoFit/>
          </a:bodyPr>
          <a:lstStyle/>
          <a:p>
            <a:pPr algn="ctr"/>
            <a:r>
              <a:rPr lang="es-ES" sz="2400" b="1" dirty="0">
                <a:solidFill>
                  <a:srgbClr val="FF0000"/>
                </a:solidFill>
                <a:latin typeface="Times New Roman" pitchFamily="18" charset="0"/>
                <a:cs typeface="Times New Roman" pitchFamily="18" charset="0"/>
              </a:rPr>
              <a:t>DESPLAZAMIENTOS AL LUGAR DE TRABAJO Y RETORNO A SU HOGAR</a:t>
            </a:r>
            <a:endParaRPr lang="es-EC" sz="2400" dirty="0">
              <a:solidFill>
                <a:srgbClr val="FF0000"/>
              </a:solidFill>
              <a:latin typeface="Times New Roman" pitchFamily="18" charset="0"/>
              <a:cs typeface="Times New Roman" pitchFamily="18" charset="0"/>
            </a:endParaRPr>
          </a:p>
        </p:txBody>
      </p:sp>
      <p:sp>
        <p:nvSpPr>
          <p:cNvPr id="6" name="5 Rectángulo"/>
          <p:cNvSpPr/>
          <p:nvPr/>
        </p:nvSpPr>
        <p:spPr>
          <a:xfrm>
            <a:off x="611560" y="1556792"/>
            <a:ext cx="8136904" cy="2308324"/>
          </a:xfrm>
          <a:prstGeom prst="rect">
            <a:avLst/>
          </a:prstGeom>
        </p:spPr>
        <p:txBody>
          <a:bodyPr wrap="square">
            <a:spAutoFit/>
          </a:bodyPr>
          <a:lstStyle/>
          <a:p>
            <a:pPr marL="342900" indent="-342900" algn="just">
              <a:buBlip>
                <a:blip r:embed="rId2"/>
              </a:buBlip>
            </a:pPr>
            <a:r>
              <a:rPr lang="es-ES" dirty="0">
                <a:latin typeface="Times New Roman" pitchFamily="18" charset="0"/>
                <a:cs typeface="Times New Roman" pitchFamily="18" charset="0"/>
              </a:rPr>
              <a:t>En los desplazamientos realizados por medio de transporte público, bus de la empresa u otro medio de transporte (taxi), se deberá guardar la distancia social con las otras personas; además, del uso de mascarilla quirúrgica y guantes desechables.</a:t>
            </a:r>
          </a:p>
          <a:p>
            <a:pPr marL="342900" indent="-342900" algn="just"/>
            <a:endParaRPr lang="es-ES" dirty="0">
              <a:latin typeface="Times New Roman" pitchFamily="18" charset="0"/>
              <a:cs typeface="Times New Roman" pitchFamily="18" charset="0"/>
            </a:endParaRPr>
          </a:p>
          <a:p>
            <a:pPr marL="342900" indent="-342900" algn="just">
              <a:buBlip>
                <a:blip r:embed="rId2"/>
              </a:buBlip>
            </a:pPr>
            <a:r>
              <a:rPr lang="es-ES" dirty="0">
                <a:latin typeface="Times New Roman" pitchFamily="18" charset="0"/>
                <a:cs typeface="Times New Roman" pitchFamily="18" charset="0"/>
              </a:rPr>
              <a:t>Si se traslada a su lugar de trabajo a pie, en bicicleta, motos, es necesario que lleve mascarilla. Guarde la distancia social cuando vaya caminando por la calle.</a:t>
            </a:r>
          </a:p>
          <a:p>
            <a:pPr marL="342900" indent="-342900" algn="just"/>
            <a:endParaRPr lang="es-ES" dirty="0">
              <a:latin typeface="Times New Roman" pitchFamily="18" charset="0"/>
              <a:cs typeface="Times New Roman" pitchFamily="18" charset="0"/>
            </a:endParaRPr>
          </a:p>
          <a:p>
            <a:pPr marL="342900" indent="-342900" algn="just">
              <a:buBlip>
                <a:blip r:embed="rId2"/>
              </a:buBlip>
            </a:pPr>
            <a:r>
              <a:rPr lang="es-ES" dirty="0">
                <a:latin typeface="Times New Roman" pitchFamily="18" charset="0"/>
                <a:cs typeface="Times New Roman" pitchFamily="18" charset="0"/>
              </a:rPr>
              <a:t>Siempre que pueda, es preferible en esta situación el transporte individual.</a:t>
            </a:r>
            <a:endParaRPr lang="es-EC" dirty="0">
              <a:latin typeface="Times New Roman" pitchFamily="18" charset="0"/>
              <a:cs typeface="Times New Roman" pitchFamily="18" charset="0"/>
            </a:endParaRPr>
          </a:p>
        </p:txBody>
      </p:sp>
      <p:pic>
        <p:nvPicPr>
          <p:cNvPr id="15362" name="Picture 2" descr="El distanciamiento social podría no ser suficiente para evitar el ..."/>
          <p:cNvPicPr>
            <a:picLocks noChangeAspect="1" noChangeArrowheads="1"/>
          </p:cNvPicPr>
          <p:nvPr/>
        </p:nvPicPr>
        <p:blipFill>
          <a:blip r:embed="rId3" cstate="print"/>
          <a:srcRect/>
          <a:stretch>
            <a:fillRect/>
          </a:stretch>
        </p:blipFill>
        <p:spPr bwMode="auto">
          <a:xfrm>
            <a:off x="2915816" y="4509120"/>
            <a:ext cx="3520877" cy="2011296"/>
          </a:xfrm>
          <a:prstGeom prst="rect">
            <a:avLst/>
          </a:prstGeom>
          <a:noFill/>
        </p:spPr>
      </p:pic>
      <p:sp>
        <p:nvSpPr>
          <p:cNvPr id="8" name="7 Rectángulo"/>
          <p:cNvSpPr/>
          <p:nvPr/>
        </p:nvSpPr>
        <p:spPr>
          <a:xfrm>
            <a:off x="4139952" y="5085184"/>
            <a:ext cx="1082732" cy="369332"/>
          </a:xfrm>
          <a:prstGeom prst="rect">
            <a:avLst/>
          </a:prstGeom>
        </p:spPr>
        <p:txBody>
          <a:bodyPr wrap="none">
            <a:spAutoFit/>
          </a:bodyPr>
          <a:lstStyle/>
          <a:p>
            <a:r>
              <a:rPr lang="es-ES" b="1" dirty="0">
                <a:solidFill>
                  <a:srgbClr val="FF0000"/>
                </a:solidFill>
              </a:rPr>
              <a:t>2 metros </a:t>
            </a:r>
            <a:endParaRPr lang="es-EC" b="1"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27584" y="476672"/>
            <a:ext cx="7469096" cy="523220"/>
          </a:xfrm>
          <a:prstGeom prst="rect">
            <a:avLst/>
          </a:prstGeom>
        </p:spPr>
        <p:txBody>
          <a:bodyPr wrap="none">
            <a:spAutoFit/>
          </a:bodyPr>
          <a:lstStyle/>
          <a:p>
            <a:r>
              <a:rPr lang="es-ES" sz="2800" b="1" dirty="0">
                <a:solidFill>
                  <a:srgbClr val="FF0000"/>
                </a:solidFill>
                <a:latin typeface="Times New Roman" pitchFamily="18" charset="0"/>
                <a:cs typeface="Times New Roman" pitchFamily="18" charset="0"/>
              </a:rPr>
              <a:t>SEGURIDAD EN EL LUGAR DEL TRABAJO</a:t>
            </a:r>
            <a:endParaRPr lang="es-EC" sz="2800" dirty="0">
              <a:solidFill>
                <a:srgbClr val="FF0000"/>
              </a:solidFill>
              <a:latin typeface="Times New Roman" pitchFamily="18" charset="0"/>
              <a:cs typeface="Times New Roman" pitchFamily="18" charset="0"/>
            </a:endParaRPr>
          </a:p>
        </p:txBody>
      </p:sp>
      <p:sp>
        <p:nvSpPr>
          <p:cNvPr id="18433" name="Rectangle 1"/>
          <p:cNvSpPr>
            <a:spLocks noChangeArrowheads="1"/>
          </p:cNvSpPr>
          <p:nvPr/>
        </p:nvSpPr>
        <p:spPr bwMode="auto">
          <a:xfrm>
            <a:off x="395536" y="1340768"/>
            <a:ext cx="820891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El empleador o quien considere deberá explicar a los trabajadores las normas de bioseguridad.</a:t>
            </a:r>
          </a:p>
          <a:p>
            <a:pPr marL="0" marR="0" lvl="0" indent="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Registrar durante el ingreso información de la salud de los trabajadores, y la toma de temperatura. Llenar la Encuesta de Salud Ocupacional </a:t>
            </a:r>
            <a:r>
              <a:rPr kumimoji="0" lang="es-ES" b="1"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(Anexo 01).</a:t>
            </a:r>
            <a:endParaRPr kumimoji="0" lang="es-EC"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00100" algn="l"/>
              </a:tabLst>
            </a:pPr>
            <a:endParaRPr kumimoji="0" lang="es-EC" sz="1800" b="0" i="0" u="none" strike="noStrike" cap="none" normalizeH="0" baseline="0" dirty="0">
              <a:ln>
                <a:noFill/>
              </a:ln>
              <a:solidFill>
                <a:schemeClr val="tx1"/>
              </a:solidFill>
              <a:effectLst/>
              <a:latin typeface="Arial" pitchFamily="34" charset="0"/>
              <a:cs typeface="Arial" pitchFamily="34" charset="0"/>
            </a:endParaRPr>
          </a:p>
        </p:txBody>
      </p:sp>
      <p:sp>
        <p:nvSpPr>
          <p:cNvPr id="18437" name="AutoShape 5" descr="CONCREtips: 5 Tips de Seguridad y Salud en el Trabajo - CONCREMAX"/>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18439" name="Picture 7" descr="CONCREtips: 5 Tips de Seguridad y Salud en el Trabajo - CONCREMAX"/>
          <p:cNvPicPr>
            <a:picLocks noChangeAspect="1" noChangeArrowheads="1"/>
          </p:cNvPicPr>
          <p:nvPr/>
        </p:nvPicPr>
        <p:blipFill>
          <a:blip r:embed="rId3" cstate="print"/>
          <a:srcRect/>
          <a:stretch>
            <a:fillRect/>
          </a:stretch>
        </p:blipFill>
        <p:spPr bwMode="auto">
          <a:xfrm>
            <a:off x="2987824" y="2924944"/>
            <a:ext cx="2868191" cy="273156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C:\Users\pc\AppData\Local\Microsoft\Windows\Temporary Internet Files\Content.Word\20200425_113436.jpg"/>
          <p:cNvPicPr/>
          <p:nvPr/>
        </p:nvPicPr>
        <p:blipFill>
          <a:blip r:embed="rId2" cstate="print"/>
          <a:srcRect l="14508" t="2217" r="17032" b="3188"/>
          <a:stretch>
            <a:fillRect/>
          </a:stretch>
        </p:blipFill>
        <p:spPr bwMode="auto">
          <a:xfrm rot="5400000">
            <a:off x="1143000" y="-1143000"/>
            <a:ext cx="6858000" cy="9144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812</TotalTime>
  <Words>1570</Words>
  <Application>Microsoft Office PowerPoint</Application>
  <PresentationFormat>Presentación en pantalla (4:3)</PresentationFormat>
  <Paragraphs>169</Paragraphs>
  <Slides>43</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43</vt:i4>
      </vt:variant>
    </vt:vector>
  </HeadingPairs>
  <TitlesOfParts>
    <vt:vector size="49" baseType="lpstr">
      <vt:lpstr>Arial</vt:lpstr>
      <vt:lpstr>Arial Black</vt:lpstr>
      <vt:lpstr>Calibri</vt:lpstr>
      <vt:lpstr>Times New Roman</vt:lpstr>
      <vt:lpstr>Wingdings</vt:lpstr>
      <vt:lpstr>Tema de Office</vt:lpstr>
      <vt:lpstr>REGRESA SEGURO A TU LUGAR DE TRABAJO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RECOMENDACIONES PARA LOS TRABAJADORES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RETORNO DE TRABAJO SEGURO </dc:title>
  <dc:creator>pc</dc:creator>
  <cp:lastModifiedBy>Gladys Molina</cp:lastModifiedBy>
  <cp:revision>217</cp:revision>
  <dcterms:created xsi:type="dcterms:W3CDTF">2020-04-25T14:02:34Z</dcterms:created>
  <dcterms:modified xsi:type="dcterms:W3CDTF">2020-06-11T15:54:44Z</dcterms:modified>
</cp:coreProperties>
</file>